
<file path=[Content_Types].xml><?xml version="1.0" encoding="utf-8"?>
<Types xmlns="http://schemas.openxmlformats.org/package/2006/content-types">
  <Default Extension="0" ContentType="image/jpeg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51"/>
  </p:notesMasterIdLst>
  <p:sldIdLst>
    <p:sldId id="256" r:id="rId2"/>
    <p:sldId id="258" r:id="rId3"/>
    <p:sldId id="302" r:id="rId4"/>
    <p:sldId id="260" r:id="rId5"/>
    <p:sldId id="303" r:id="rId6"/>
    <p:sldId id="316" r:id="rId7"/>
    <p:sldId id="350" r:id="rId8"/>
    <p:sldId id="353" r:id="rId9"/>
    <p:sldId id="351" r:id="rId10"/>
    <p:sldId id="349" r:id="rId11"/>
    <p:sldId id="347" r:id="rId12"/>
    <p:sldId id="346" r:id="rId13"/>
    <p:sldId id="345" r:id="rId14"/>
    <p:sldId id="352" r:id="rId15"/>
    <p:sldId id="307" r:id="rId16"/>
    <p:sldId id="309" r:id="rId17"/>
    <p:sldId id="344" r:id="rId18"/>
    <p:sldId id="321" r:id="rId19"/>
    <p:sldId id="320" r:id="rId20"/>
    <p:sldId id="319" r:id="rId21"/>
    <p:sldId id="318" r:id="rId22"/>
    <p:sldId id="317" r:id="rId23"/>
    <p:sldId id="310" r:id="rId24"/>
    <p:sldId id="322" r:id="rId25"/>
    <p:sldId id="328" r:id="rId26"/>
    <p:sldId id="331" r:id="rId27"/>
    <p:sldId id="330" r:id="rId28"/>
    <p:sldId id="329" r:id="rId29"/>
    <p:sldId id="323" r:id="rId30"/>
    <p:sldId id="327" r:id="rId31"/>
    <p:sldId id="326" r:id="rId32"/>
    <p:sldId id="325" r:id="rId33"/>
    <p:sldId id="324" r:id="rId34"/>
    <p:sldId id="311" r:id="rId35"/>
    <p:sldId id="333" r:id="rId36"/>
    <p:sldId id="335" r:id="rId37"/>
    <p:sldId id="334" r:id="rId38"/>
    <p:sldId id="312" r:id="rId39"/>
    <p:sldId id="336" r:id="rId40"/>
    <p:sldId id="337" r:id="rId41"/>
    <p:sldId id="338" r:id="rId42"/>
    <p:sldId id="313" r:id="rId43"/>
    <p:sldId id="339" r:id="rId44"/>
    <p:sldId id="340" r:id="rId45"/>
    <p:sldId id="314" r:id="rId46"/>
    <p:sldId id="341" r:id="rId47"/>
    <p:sldId id="315" r:id="rId48"/>
    <p:sldId id="343" r:id="rId49"/>
    <p:sldId id="308" r:id="rId50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52"/>
    </p:embeddedFont>
    <p:embeddedFont>
      <p:font typeface="Consolas" panose="020B0609020204030204" pitchFamily="49" charset="0"/>
      <p:regular r:id="rId53"/>
      <p:bold r:id="rId54"/>
      <p:italic r:id="rId55"/>
      <p:boldItalic r:id="rId56"/>
    </p:embeddedFont>
    <p:embeddedFont>
      <p:font typeface="Mukta Mahee" panose="020B0604020202020204" charset="0"/>
      <p:regular r:id="rId57"/>
      <p:bold r:id="rId58"/>
    </p:embeddedFont>
    <p:embeddedFont>
      <p:font typeface="Mukta Mahee Light" panose="020B0604020202020204" charset="0"/>
      <p:regular r:id="rId59"/>
      <p:bold r:id="rId60"/>
    </p:embeddedFont>
    <p:embeddedFont>
      <p:font typeface="Raleway" pitchFamily="2" charset="0"/>
      <p:regular r:id="rId61"/>
      <p:bold r:id="rId62"/>
      <p:italic r:id="rId63"/>
      <p:boldItalic r:id="rId64"/>
    </p:embeddedFont>
    <p:embeddedFont>
      <p:font typeface="Ubuntu" panose="020B0504030602030204" pitchFamily="34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C61A9111-590E-4EAE-836C-AB5D34B63E38}">
          <p14:sldIdLst>
            <p14:sldId id="256"/>
            <p14:sldId id="258"/>
            <p14:sldId id="302"/>
            <p14:sldId id="260"/>
            <p14:sldId id="303"/>
            <p14:sldId id="316"/>
            <p14:sldId id="350"/>
            <p14:sldId id="353"/>
            <p14:sldId id="351"/>
            <p14:sldId id="349"/>
            <p14:sldId id="347"/>
            <p14:sldId id="346"/>
            <p14:sldId id="345"/>
            <p14:sldId id="352"/>
            <p14:sldId id="307"/>
            <p14:sldId id="309"/>
            <p14:sldId id="344"/>
            <p14:sldId id="321"/>
            <p14:sldId id="320"/>
            <p14:sldId id="319"/>
            <p14:sldId id="318"/>
            <p14:sldId id="317"/>
            <p14:sldId id="310"/>
            <p14:sldId id="322"/>
            <p14:sldId id="328"/>
            <p14:sldId id="331"/>
            <p14:sldId id="330"/>
            <p14:sldId id="329"/>
            <p14:sldId id="323"/>
            <p14:sldId id="327"/>
            <p14:sldId id="326"/>
            <p14:sldId id="325"/>
            <p14:sldId id="324"/>
            <p14:sldId id="311"/>
            <p14:sldId id="333"/>
            <p14:sldId id="335"/>
            <p14:sldId id="334"/>
            <p14:sldId id="312"/>
            <p14:sldId id="336"/>
            <p14:sldId id="337"/>
            <p14:sldId id="338"/>
            <p14:sldId id="313"/>
            <p14:sldId id="339"/>
            <p14:sldId id="340"/>
            <p14:sldId id="314"/>
            <p14:sldId id="341"/>
            <p14:sldId id="315"/>
            <p14:sldId id="343"/>
            <p14:sldId id="3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DEFF"/>
    <a:srgbClr val="97CDE5"/>
    <a:srgbClr val="2C7AAA"/>
    <a:srgbClr val="6699FF"/>
    <a:srgbClr val="005A7A"/>
    <a:srgbClr val="B6B1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88C1F5-58D2-4020-AA9E-CC3893631B4E}">
  <a:tblStyle styleId="{3688C1F5-58D2-4020-AA9E-CC3893631B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53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17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116b25c0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116b25c0b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431bbe40fc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431bbe40fc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76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431bbe40fc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431bbe40fc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49296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431bbe40f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431bbe40fc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377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431bbe40f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431bbe40fc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5280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31bbe40f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431bbe40f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431bbe40f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431bbe40f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9588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431bbe40f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431bbe40fc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431bbe40f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431bbe40f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5546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431bbe40f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431bbe40fc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2608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431bbe40fc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431bbe40fc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034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431bbe40fc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431bbe40fc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3950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431bbe40fc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431bbe40fc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9522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5572800" cy="1800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7" y="2328595"/>
            <a:ext cx="3119400" cy="71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800">
                <a:latin typeface="Mukta Mahee Light"/>
                <a:ea typeface="Mukta Mahee Light"/>
                <a:cs typeface="Mukta Mahee Light"/>
                <a:sym typeface="Mukta Mahe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339450" y="255500"/>
            <a:ext cx="8465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3275" y="1704613"/>
            <a:ext cx="3686100" cy="194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3275" y="757524"/>
            <a:ext cx="1297500" cy="94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713275" y="3649825"/>
            <a:ext cx="2419500" cy="60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16" name="Google Shape;16;p3"/>
          <p:cNvCxnSpPr/>
          <p:nvPr/>
        </p:nvCxnSpPr>
        <p:spPr>
          <a:xfrm>
            <a:off x="339450" y="255500"/>
            <a:ext cx="8465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7;p3"/>
          <p:cNvSpPr>
            <a:spLocks noGrp="1"/>
          </p:cNvSpPr>
          <p:nvPr>
            <p:ph type="pic" idx="3"/>
          </p:nvPr>
        </p:nvSpPr>
        <p:spPr>
          <a:xfrm>
            <a:off x="4572000" y="757525"/>
            <a:ext cx="3858600" cy="3811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713225" y="1573200"/>
            <a:ext cx="7717500" cy="19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cxnSp>
        <p:nvCxnSpPr>
          <p:cNvPr id="37" name="Google Shape;37;p8"/>
          <p:cNvCxnSpPr/>
          <p:nvPr/>
        </p:nvCxnSpPr>
        <p:spPr>
          <a:xfrm>
            <a:off x="339450" y="255500"/>
            <a:ext cx="8465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4968425" y="1264025"/>
            <a:ext cx="3309900" cy="74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4968425" y="2013475"/>
            <a:ext cx="3309900" cy="18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339450" y="255500"/>
            <a:ext cx="8465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42;p9"/>
          <p:cNvSpPr>
            <a:spLocks noGrp="1"/>
          </p:cNvSpPr>
          <p:nvPr>
            <p:ph type="pic" idx="2"/>
          </p:nvPr>
        </p:nvSpPr>
        <p:spPr>
          <a:xfrm>
            <a:off x="713225" y="757525"/>
            <a:ext cx="3811500" cy="3811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3067475"/>
            <a:ext cx="724500" cy="4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13225" y="3927861"/>
            <a:ext cx="2898000" cy="48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3" hasCustomPrompt="1"/>
          </p:nvPr>
        </p:nvSpPr>
        <p:spPr>
          <a:xfrm>
            <a:off x="713225" y="1383225"/>
            <a:ext cx="724500" cy="4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4"/>
          </p:nvPr>
        </p:nvSpPr>
        <p:spPr>
          <a:xfrm>
            <a:off x="713225" y="1851512"/>
            <a:ext cx="2898000" cy="46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5"/>
          </p:nvPr>
        </p:nvSpPr>
        <p:spPr>
          <a:xfrm>
            <a:off x="713225" y="3535821"/>
            <a:ext cx="2898000" cy="46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6"/>
          </p:nvPr>
        </p:nvSpPr>
        <p:spPr>
          <a:xfrm>
            <a:off x="713225" y="2243587"/>
            <a:ext cx="2898000" cy="48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7" hasCustomPrompt="1"/>
          </p:nvPr>
        </p:nvSpPr>
        <p:spPr>
          <a:xfrm>
            <a:off x="3845501" y="3067476"/>
            <a:ext cx="724500" cy="4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8"/>
          </p:nvPr>
        </p:nvSpPr>
        <p:spPr>
          <a:xfrm>
            <a:off x="3845499" y="3927861"/>
            <a:ext cx="2898000" cy="48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9" hasCustomPrompt="1"/>
          </p:nvPr>
        </p:nvSpPr>
        <p:spPr>
          <a:xfrm>
            <a:off x="3845501" y="1383225"/>
            <a:ext cx="724500" cy="4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3"/>
          </p:nvPr>
        </p:nvSpPr>
        <p:spPr>
          <a:xfrm>
            <a:off x="3845499" y="1851512"/>
            <a:ext cx="2898000" cy="46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4"/>
          </p:nvPr>
        </p:nvSpPr>
        <p:spPr>
          <a:xfrm>
            <a:off x="3845499" y="3535821"/>
            <a:ext cx="2898000" cy="46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5"/>
          </p:nvPr>
        </p:nvSpPr>
        <p:spPr>
          <a:xfrm>
            <a:off x="3845499" y="2243587"/>
            <a:ext cx="2898000" cy="48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5" name="Google Shape;65;p13"/>
          <p:cNvCxnSpPr/>
          <p:nvPr/>
        </p:nvCxnSpPr>
        <p:spPr>
          <a:xfrm>
            <a:off x="339450" y="255500"/>
            <a:ext cx="8465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_2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552015" y="2348487"/>
            <a:ext cx="2220670" cy="21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58290" y="2961462"/>
            <a:ext cx="1793822" cy="21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4926" y="506100"/>
            <a:ext cx="2242093" cy="151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0326" y="4133650"/>
            <a:ext cx="687000" cy="6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7250" y="1336840"/>
            <a:ext cx="1774153" cy="9233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32"/>
          <p:cNvCxnSpPr/>
          <p:nvPr/>
        </p:nvCxnSpPr>
        <p:spPr>
          <a:xfrm>
            <a:off x="339450" y="255500"/>
            <a:ext cx="8465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9405199">
            <a:off x="747311" y="537296"/>
            <a:ext cx="1697462" cy="1310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7038">
            <a:off x="7295214" y="4053536"/>
            <a:ext cx="675406" cy="675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252471">
            <a:off x="6858001" y="3196811"/>
            <a:ext cx="2102385" cy="1417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100000">
            <a:off x="1420067" y="758884"/>
            <a:ext cx="1255481" cy="866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9756141">
            <a:off x="5911294" y="3977382"/>
            <a:ext cx="1590434" cy="827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8338" y="1688199"/>
            <a:ext cx="1133064" cy="9338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" name="Google Shape;202;p33"/>
          <p:cNvCxnSpPr/>
          <p:nvPr/>
        </p:nvCxnSpPr>
        <p:spPr>
          <a:xfrm>
            <a:off x="339450" y="255500"/>
            <a:ext cx="8465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573200"/>
            <a:ext cx="7717500" cy="29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 Mahee Light"/>
              <a:buChar char="●"/>
              <a:defRPr>
                <a:solidFill>
                  <a:schemeClr val="dk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 Mahee Light"/>
              <a:buChar char="○"/>
              <a:defRPr>
                <a:solidFill>
                  <a:schemeClr val="dk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 Mahee Light"/>
              <a:buChar char="■"/>
              <a:defRPr>
                <a:solidFill>
                  <a:schemeClr val="dk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 Mahee Light"/>
              <a:buChar char="●"/>
              <a:defRPr>
                <a:solidFill>
                  <a:schemeClr val="dk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 Mahee Light"/>
              <a:buChar char="○"/>
              <a:defRPr>
                <a:solidFill>
                  <a:schemeClr val="dk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 Mahee Light"/>
              <a:buChar char="■"/>
              <a:defRPr>
                <a:solidFill>
                  <a:schemeClr val="dk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 Mahee Light"/>
              <a:buChar char="●"/>
              <a:defRPr>
                <a:solidFill>
                  <a:schemeClr val="dk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 Mahee Light"/>
              <a:buChar char="○"/>
              <a:defRPr>
                <a:solidFill>
                  <a:schemeClr val="dk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 Mahee Light"/>
              <a:buChar char="■"/>
              <a:defRPr>
                <a:solidFill>
                  <a:schemeClr val="dk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8" r:id="rId5"/>
    <p:sldLayoutId id="2147483659" r:id="rId6"/>
    <p:sldLayoutId id="2147483678" r:id="rId7"/>
    <p:sldLayoutId id="214748367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0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audsayyad/Applied_Data_Science_Capstone.git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s://www.rawpixel.com/image/2229563/official-space-photos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www.universetoday.com/136263/spacex-ramps-up-reused-spacex-bulgariasat-1-booster-arrives-in-port-as-next-falcon-9-test-fires-for-july-2-intelsat-launch-gallery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flickr.com/photos/spacex/23985921532/in/photostream/" TargetMode="Externa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flickr.com/photos/spacex/23985921532/in/photostream/" TargetMode="Externa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File:Falcon_Heavy_Side_Boosters_landing_on_LZ1_and_LZ2_-_2018_(25254688767).jpg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flickr.com/photos/spacex/23985921532/in/photostream/" TargetMode="External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flickr.com/photos/spacex/23985921532/in/photostream/" TargetMode="External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teslarati.com/spacex-falcon-9-return-nasa-reuse-interest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flickr.com/photos/spacex/23985921532/in/photostream/" TargetMode="External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lickr.com/photos/spacex/40126461411/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7"/>
          <p:cNvSpPr txBox="1">
            <a:spLocks noGrp="1"/>
          </p:cNvSpPr>
          <p:nvPr>
            <p:ph type="ctrTitle"/>
          </p:nvPr>
        </p:nvSpPr>
        <p:spPr>
          <a:xfrm>
            <a:off x="228924" y="1590501"/>
            <a:ext cx="4480771" cy="15541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IBM Data Science Capstone Project</a:t>
            </a:r>
            <a:endParaRPr sz="4000" b="0" dirty="0"/>
          </a:p>
        </p:txBody>
      </p:sp>
      <p:sp>
        <p:nvSpPr>
          <p:cNvPr id="214" name="Google Shape;214;p37"/>
          <p:cNvSpPr txBox="1">
            <a:spLocks noGrp="1"/>
          </p:cNvSpPr>
          <p:nvPr>
            <p:ph type="subTitle" idx="1"/>
          </p:nvPr>
        </p:nvSpPr>
        <p:spPr>
          <a:xfrm>
            <a:off x="770163" y="3014196"/>
            <a:ext cx="3398291" cy="5315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Space X Falcon 9 Landing Analysis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500320-8526-2998-C9AC-385C24E6E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838613" y="819458"/>
            <a:ext cx="4076463" cy="3557470"/>
          </a:xfrm>
          <a:prstGeom prst="rect">
            <a:avLst/>
          </a:prstGeom>
        </p:spPr>
      </p:pic>
      <p:pic>
        <p:nvPicPr>
          <p:cNvPr id="4" name="Picture 2" descr="IBM Skills Network Logo - Horizontal-noai copy.png">
            <a:extLst>
              <a:ext uri="{FF2B5EF4-FFF2-40B4-BE49-F238E27FC236}">
                <a16:creationId xmlns:a16="http://schemas.microsoft.com/office/drawing/2014/main" id="{EC93A47B-8F89-7D5D-C36E-CA4633732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111" y="296692"/>
            <a:ext cx="1770631" cy="522766"/>
          </a:xfrm>
          <a:prstGeom prst="rect">
            <a:avLst/>
          </a:prstGeom>
        </p:spPr>
      </p:pic>
      <p:sp>
        <p:nvSpPr>
          <p:cNvPr id="2" name="Google Shape;214;p37">
            <a:extLst>
              <a:ext uri="{FF2B5EF4-FFF2-40B4-BE49-F238E27FC236}">
                <a16:creationId xmlns:a16="http://schemas.microsoft.com/office/drawing/2014/main" id="{36E3131D-CAE3-9195-5310-E3A10C58DAAE}"/>
              </a:ext>
            </a:extLst>
          </p:cNvPr>
          <p:cNvSpPr txBox="1">
            <a:spLocks/>
          </p:cNvSpPr>
          <p:nvPr/>
        </p:nvSpPr>
        <p:spPr>
          <a:xfrm>
            <a:off x="372111" y="4499941"/>
            <a:ext cx="8334644" cy="5315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ukta Mahee Light"/>
              <a:buNone/>
              <a:defRPr sz="1800" b="0" i="0" u="none" strike="noStrike" cap="none">
                <a:solidFill>
                  <a:schemeClr val="dk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kta Mahee Light"/>
              <a:buNone/>
              <a:defRPr sz="2800" b="0" i="0" u="none" strike="noStrike" cap="none">
                <a:solidFill>
                  <a:schemeClr val="dk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kta Mahee Light"/>
              <a:buNone/>
              <a:defRPr sz="2800" b="0" i="0" u="none" strike="noStrike" cap="none">
                <a:solidFill>
                  <a:schemeClr val="dk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kta Mahee Light"/>
              <a:buNone/>
              <a:defRPr sz="2800" b="0" i="0" u="none" strike="noStrike" cap="none">
                <a:solidFill>
                  <a:schemeClr val="dk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kta Mahee Light"/>
              <a:buNone/>
              <a:defRPr sz="2800" b="0" i="0" u="none" strike="noStrike" cap="none">
                <a:solidFill>
                  <a:schemeClr val="dk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kta Mahee Light"/>
              <a:buNone/>
              <a:defRPr sz="2800" b="0" i="0" u="none" strike="noStrike" cap="none">
                <a:solidFill>
                  <a:schemeClr val="dk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kta Mahee Light"/>
              <a:buNone/>
              <a:defRPr sz="2800" b="0" i="0" u="none" strike="noStrike" cap="none">
                <a:solidFill>
                  <a:schemeClr val="dk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kta Mahee Light"/>
              <a:buNone/>
              <a:defRPr sz="2800" b="0" i="0" u="none" strike="noStrike" cap="none">
                <a:solidFill>
                  <a:schemeClr val="dk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kta Mahee Light"/>
              <a:buNone/>
              <a:defRPr sz="2800" b="0" i="0" u="none" strike="noStrike" cap="none">
                <a:solidFill>
                  <a:schemeClr val="dk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9pPr>
          </a:lstStyle>
          <a:p>
            <a:pPr marL="0" indent="0"/>
            <a:r>
              <a:rPr lang="en-US" dirty="0"/>
              <a:t>GitHub link: </a:t>
            </a:r>
            <a:r>
              <a:rPr lang="en-US" dirty="0">
                <a:solidFill>
                  <a:schemeClr val="accent1">
                    <a:lumMod val="9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https://github.com/saudsayyad/Applied_Data_Science_Capstone.git</a:t>
            </a:r>
            <a:endParaRPr lang="en-US" dirty="0">
              <a:solidFill>
                <a:schemeClr val="accent1">
                  <a:lumMod val="9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657" y="232080"/>
            <a:ext cx="5590039" cy="731088"/>
          </a:xfrm>
        </p:spPr>
        <p:txBody>
          <a:bodyPr/>
          <a:lstStyle/>
          <a:p>
            <a:r>
              <a:rPr lang="en-US" sz="3000" dirty="0"/>
              <a:t>EDA with Data Visualization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C328D1-D725-D64F-EC58-1D78419D71ED}"/>
              </a:ext>
            </a:extLst>
          </p:cNvPr>
          <p:cNvSpPr txBox="1"/>
          <p:nvPr/>
        </p:nvSpPr>
        <p:spPr>
          <a:xfrm>
            <a:off x="127132" y="1015420"/>
            <a:ext cx="2922164" cy="33291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rgbClr val="81DEFF"/>
                </a:solidFill>
                <a:latin typeface="Mukta Mahee Light" panose="020B0604020202020204" charset="0"/>
                <a:cs typeface="Mukta Mahee Light" panose="020B0604020202020204" charset="0"/>
              </a:rPr>
              <a:t>Scatter Plot</a:t>
            </a:r>
          </a:p>
          <a:p>
            <a:pPr lvl="1" algn="just">
              <a:lnSpc>
                <a:spcPct val="100000"/>
              </a:lnSpc>
              <a:spcBef>
                <a:spcPts val="1400"/>
              </a:spcBef>
              <a:buClr>
                <a:schemeClr val="tx1"/>
              </a:buClr>
            </a:pPr>
            <a:r>
              <a:rPr lang="en-US" sz="18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Scatter Plot were produced to visualize the relationship between:</a:t>
            </a:r>
          </a:p>
          <a:p>
            <a:pPr marL="285750" lvl="1" indent="-285750" algn="just">
              <a:lnSpc>
                <a:spcPct val="100000"/>
              </a:lnSpc>
              <a:spcBef>
                <a:spcPts val="14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Flight Number and Launch Site</a:t>
            </a:r>
          </a:p>
          <a:p>
            <a:pPr marL="285750" lvl="1" indent="-285750" algn="just">
              <a:lnSpc>
                <a:spcPct val="100000"/>
              </a:lnSpc>
              <a:spcBef>
                <a:spcPts val="14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Payload and Launch Site</a:t>
            </a:r>
          </a:p>
          <a:p>
            <a:pPr marL="285750" lvl="1" indent="-285750" algn="just">
              <a:lnSpc>
                <a:spcPct val="100000"/>
              </a:lnSpc>
              <a:spcBef>
                <a:spcPts val="14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Orbit type and Flight Number</a:t>
            </a:r>
          </a:p>
          <a:p>
            <a:pPr marL="285750" lvl="1" indent="-285750" algn="just">
              <a:lnSpc>
                <a:spcPct val="100000"/>
              </a:lnSpc>
              <a:spcBef>
                <a:spcPts val="14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Payload and Orbit 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B4DB49-EBFB-51F1-4336-A62C70E4BFB2}"/>
              </a:ext>
            </a:extLst>
          </p:cNvPr>
          <p:cNvSpPr txBox="1"/>
          <p:nvPr/>
        </p:nvSpPr>
        <p:spPr>
          <a:xfrm>
            <a:off x="3060179" y="1015420"/>
            <a:ext cx="2922165" cy="1805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rgbClr val="81DEFF"/>
                </a:solidFill>
                <a:latin typeface="Mukta Mahee Light" panose="020B0604020202020204" charset="0"/>
                <a:cs typeface="Mukta Mahee Light" panose="020B0604020202020204" charset="0"/>
              </a:rPr>
              <a:t>Bar Chart</a:t>
            </a:r>
          </a:p>
          <a:p>
            <a:pPr lvl="1" algn="just">
              <a:lnSpc>
                <a:spcPct val="100000"/>
              </a:lnSpc>
              <a:spcBef>
                <a:spcPts val="1400"/>
              </a:spcBef>
              <a:buClr>
                <a:schemeClr val="tx1"/>
              </a:buClr>
            </a:pPr>
            <a:r>
              <a:rPr lang="en-US" sz="18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Bar Charts were produced to visualize the relationship between:</a:t>
            </a:r>
          </a:p>
          <a:p>
            <a:pPr marL="285750" lvl="1" indent="-285750" algn="just">
              <a:lnSpc>
                <a:spcPct val="100000"/>
              </a:lnSpc>
              <a:spcBef>
                <a:spcPts val="14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Success Rate and Orbit Type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E9948E-94C4-92D7-A7CA-45B1984DF659}"/>
              </a:ext>
            </a:extLst>
          </p:cNvPr>
          <p:cNvSpPr txBox="1"/>
          <p:nvPr/>
        </p:nvSpPr>
        <p:spPr>
          <a:xfrm>
            <a:off x="6094703" y="3083569"/>
            <a:ext cx="2922165" cy="1749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algn="just">
              <a:lnSpc>
                <a:spcPct val="100000"/>
              </a:lnSpc>
              <a:spcBef>
                <a:spcPts val="14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Mukta Mahee Light" panose="020B0604020202020204" charset="0"/>
              <a:cs typeface="Mukta Mahee Light" panose="020B0604020202020204" charset="0"/>
            </a:endParaRPr>
          </a:p>
          <a:p>
            <a:pPr marL="285750" lvl="1" indent="-285750" algn="just">
              <a:lnSpc>
                <a:spcPct val="100000"/>
              </a:lnSpc>
              <a:spcBef>
                <a:spcPts val="1400"/>
              </a:spcBef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Line charts contain numerical values on both axes and generally used to show the change of a variable over time.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D4D110-FC7C-A678-B1E4-4BF5407BB18B}"/>
              </a:ext>
            </a:extLst>
          </p:cNvPr>
          <p:cNvSpPr txBox="1"/>
          <p:nvPr/>
        </p:nvSpPr>
        <p:spPr>
          <a:xfrm>
            <a:off x="6145627" y="1185332"/>
            <a:ext cx="2922165" cy="2051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rgbClr val="81DEFF"/>
                </a:solidFill>
                <a:latin typeface="Mukta Mahee Light" panose="020B0604020202020204" charset="0"/>
                <a:cs typeface="Mukta Mahee Light" panose="020B0604020202020204" charset="0"/>
              </a:rPr>
              <a:t>Line Chart</a:t>
            </a:r>
          </a:p>
          <a:p>
            <a:pPr lvl="1" algn="just">
              <a:lnSpc>
                <a:spcPct val="100000"/>
              </a:lnSpc>
              <a:spcBef>
                <a:spcPts val="1400"/>
              </a:spcBef>
              <a:buClr>
                <a:schemeClr val="tx1"/>
              </a:buClr>
            </a:pPr>
            <a:r>
              <a:rPr lang="en-US" sz="18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Line charts were produced to visualize the relationship between:</a:t>
            </a:r>
          </a:p>
          <a:p>
            <a:pPr marL="285750" lvl="1" indent="-285750" algn="just">
              <a:lnSpc>
                <a:spcPct val="100000"/>
              </a:lnSpc>
              <a:spcBef>
                <a:spcPts val="14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Success Rate and Year (Launch Success Year Trend)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ECC7F3-4E61-18DA-02A2-01BDC3CFDCA7}"/>
              </a:ext>
            </a:extLst>
          </p:cNvPr>
          <p:cNvSpPr txBox="1"/>
          <p:nvPr/>
        </p:nvSpPr>
        <p:spPr>
          <a:xfrm>
            <a:off x="3060179" y="3513539"/>
            <a:ext cx="29221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algn="just">
              <a:lnSpc>
                <a:spcPct val="100000"/>
              </a:lnSpc>
              <a:spcBef>
                <a:spcPts val="1400"/>
              </a:spcBef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Bar Charts are used to compare numerical value to a categorical variable.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8C43B3-E51E-AD52-57F7-519EE4E3E6E9}"/>
              </a:ext>
            </a:extLst>
          </p:cNvPr>
          <p:cNvCxnSpPr/>
          <p:nvPr/>
        </p:nvCxnSpPr>
        <p:spPr>
          <a:xfrm>
            <a:off x="6045931" y="1115568"/>
            <a:ext cx="0" cy="367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813AE9-F233-F15A-7B0F-16D125DD7B07}"/>
              </a:ext>
            </a:extLst>
          </p:cNvPr>
          <p:cNvCxnSpPr/>
          <p:nvPr/>
        </p:nvCxnSpPr>
        <p:spPr>
          <a:xfrm>
            <a:off x="3046694" y="1115568"/>
            <a:ext cx="0" cy="367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430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48" y="232080"/>
            <a:ext cx="2728395" cy="551691"/>
          </a:xfrm>
        </p:spPr>
        <p:txBody>
          <a:bodyPr/>
          <a:lstStyle/>
          <a:p>
            <a:r>
              <a:rPr lang="en-US" sz="3000" dirty="0"/>
              <a:t>EDA with SQL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FBF1C2-2A8D-E10B-BEB7-5146A0F007DA}"/>
              </a:ext>
            </a:extLst>
          </p:cNvPr>
          <p:cNvSpPr txBox="1"/>
          <p:nvPr/>
        </p:nvSpPr>
        <p:spPr>
          <a:xfrm>
            <a:off x="311983" y="783771"/>
            <a:ext cx="8520034" cy="4311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en-US" sz="1800" b="1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The SQL queries performed on the data set were used to: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Display the names of the unique launch sites in the space mission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Display 5 records where launch sites begin with the string ‘CCA’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Display the total payload mass carried by boosters launched by NASA (CRS)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Display the average payload mass carried by booster version F9 v1.1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List the date when the first successful landing outcome on a ground pad was achieved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List the names of the boosters which had success on a drone ship and a payload mass between 4000 and 6000 kg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List the total number of successful and failed mission outcomes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List the names of the booster versions which have carried the maximum payload mass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List the failed landing outcomes on drone ships, their booster versions, and launch site names for 2015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Rank the count of landing outcomes (such as Failure (drone ship) or Success (ground pad)) between the date 2010-06-04 and 2017-03-20, in descending order</a:t>
            </a:r>
          </a:p>
        </p:txBody>
      </p:sp>
    </p:spTree>
    <p:extLst>
      <p:ext uri="{BB962C8B-B14F-4D97-AF65-F5344CB8AC3E}">
        <p14:creationId xmlns:p14="http://schemas.microsoft.com/office/powerpoint/2010/main" val="882727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01" y="232080"/>
            <a:ext cx="7114039" cy="617006"/>
          </a:xfrm>
        </p:spPr>
        <p:txBody>
          <a:bodyPr/>
          <a:lstStyle/>
          <a:p>
            <a:r>
              <a:rPr lang="en-US" sz="3000" dirty="0"/>
              <a:t>Build an Interactive Map with Folium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F36C5A-4E78-09F8-F533-2C1D5CBD269C}"/>
              </a:ext>
            </a:extLst>
          </p:cNvPr>
          <p:cNvSpPr txBox="1"/>
          <p:nvPr/>
        </p:nvSpPr>
        <p:spPr>
          <a:xfrm>
            <a:off x="267567" y="963168"/>
            <a:ext cx="8608866" cy="4098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1" i="0" u="none" strike="noStrike" baseline="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The following steps were taken to visualize the launch data on an interactive map:</a:t>
            </a:r>
          </a:p>
          <a:p>
            <a:pPr algn="just"/>
            <a:endParaRPr lang="en-US" sz="1800" b="1" i="0" u="none" strike="noStrike" baseline="0" dirty="0">
              <a:solidFill>
                <a:schemeClr val="tx1"/>
              </a:solidFill>
              <a:latin typeface="Mukta Mahee Light" panose="020B0604020202020204" charset="0"/>
              <a:cs typeface="Mukta Mahee Light" panose="020B0604020202020204" charset="0"/>
            </a:endParaRPr>
          </a:p>
          <a:p>
            <a:pPr marL="342900" indent="-342900" algn="just">
              <a:spcAft>
                <a:spcPts val="500"/>
              </a:spcAft>
              <a:buClr>
                <a:schemeClr val="tx1"/>
              </a:buClr>
              <a:buFont typeface="+mj-lt"/>
              <a:buAutoNum type="arabicParenR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Mark all launch sites on a map</a:t>
            </a: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Initialize the map using a Folium </a:t>
            </a:r>
            <a:r>
              <a:rPr lang="en-US" sz="1800" b="0" i="0" u="none" strike="noStrike" baseline="0" dirty="0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Map 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object</a:t>
            </a: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Add a </a:t>
            </a:r>
            <a:r>
              <a:rPr lang="en-US" sz="1800" b="0" i="0" u="none" strike="noStrike" baseline="0" dirty="0" err="1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folium.Circle</a:t>
            </a:r>
            <a:r>
              <a:rPr lang="en-US" sz="1800" b="0" i="0" u="none" strike="noStrike" baseline="0" dirty="0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 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and </a:t>
            </a:r>
            <a:r>
              <a:rPr lang="en-US" sz="1800" b="0" i="0" u="none" strike="noStrike" baseline="0" dirty="0" err="1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folium.Marker</a:t>
            </a:r>
            <a:r>
              <a:rPr lang="en-US" sz="1800" b="0" i="0" u="none" strike="noStrike" baseline="0" dirty="0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 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for each launch site on the launch map</a:t>
            </a:r>
          </a:p>
          <a:p>
            <a:pPr algn="just"/>
            <a:endParaRPr lang="en-US" sz="1800" b="0" i="0" u="none" strike="noStrike" baseline="0" dirty="0">
              <a:solidFill>
                <a:srgbClr val="FFFFFF"/>
              </a:solidFill>
              <a:latin typeface="Mukta Mahee Light" panose="020B0604020202020204" charset="0"/>
              <a:cs typeface="Mukta Mahee Light" panose="020B0604020202020204" charset="0"/>
            </a:endParaRPr>
          </a:p>
          <a:p>
            <a:pPr marL="342900" indent="-342900" algn="just">
              <a:spcAft>
                <a:spcPts val="500"/>
              </a:spcAft>
              <a:buClr>
                <a:schemeClr val="tx1"/>
              </a:buClr>
              <a:buFont typeface="+mj-lt"/>
              <a:buAutoNum type="arabicParenR" startAt="2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Mark the success/failed launches for each site on a map</a:t>
            </a: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As many launches have the same coordinates, it makes sense to cluster them together. </a:t>
            </a: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Before clustering them, assign a marker </a:t>
            </a:r>
            <a:r>
              <a:rPr lang="en-US" sz="1800" b="0" i="0" u="none" strike="noStrike" baseline="0" dirty="0" err="1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colour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 of successful (class = 1) as green, and failed (class = 0) as red.</a:t>
            </a: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To put the launches into clusters, for each launch, add a </a:t>
            </a:r>
            <a:r>
              <a:rPr lang="en-US" sz="1800" b="0" i="0" u="none" strike="noStrike" baseline="0" dirty="0" err="1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folium.Marker</a:t>
            </a:r>
            <a:r>
              <a:rPr lang="en-US" sz="1800" b="0" i="0" u="none" strike="noStrike" baseline="0" dirty="0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 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to the </a:t>
            </a:r>
            <a:r>
              <a:rPr lang="en-US" sz="1800" b="0" i="0" u="none" strike="noStrike" baseline="0" dirty="0" err="1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MarkerCluster</a:t>
            </a:r>
            <a:r>
              <a:rPr lang="en-US" sz="1800" b="0" i="0" u="none" strike="noStrike" baseline="0" dirty="0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()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object.</a:t>
            </a: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Create an icon as a text label, assigning the </a:t>
            </a:r>
            <a:r>
              <a:rPr lang="en-US" sz="1800" b="0" i="0" u="none" strike="noStrike" baseline="0" dirty="0" err="1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icon_color</a:t>
            </a:r>
            <a:r>
              <a:rPr lang="en-US" sz="1800" b="0" i="0" u="none" strike="noStrike" baseline="0" dirty="0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 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as the </a:t>
            </a:r>
            <a:r>
              <a:rPr lang="en-US" sz="1800" b="0" i="0" u="none" strike="noStrike" baseline="0" dirty="0" err="1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marker_colour</a:t>
            </a:r>
            <a:r>
              <a:rPr lang="en-US" sz="1800" b="0" i="0" u="none" strike="noStrike" baseline="0" dirty="0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 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determined previously.</a:t>
            </a:r>
          </a:p>
        </p:txBody>
      </p:sp>
    </p:spTree>
    <p:extLst>
      <p:ext uri="{BB962C8B-B14F-4D97-AF65-F5344CB8AC3E}">
        <p14:creationId xmlns:p14="http://schemas.microsoft.com/office/powerpoint/2010/main" val="3235201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657" y="232080"/>
            <a:ext cx="6711703" cy="731088"/>
          </a:xfrm>
        </p:spPr>
        <p:txBody>
          <a:bodyPr/>
          <a:lstStyle/>
          <a:p>
            <a:r>
              <a:rPr lang="en-US" sz="3000" dirty="0"/>
              <a:t>Build a Dashboard with </a:t>
            </a:r>
            <a:r>
              <a:rPr lang="en-US" sz="3000" dirty="0" err="1"/>
              <a:t>Plotly</a:t>
            </a:r>
            <a:r>
              <a:rPr lang="en-US" sz="3000" dirty="0"/>
              <a:t> Dash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B4AD37-D97C-BBB5-22D6-FD3F111F8B21}"/>
              </a:ext>
            </a:extLst>
          </p:cNvPr>
          <p:cNvSpPr txBox="1"/>
          <p:nvPr/>
        </p:nvSpPr>
        <p:spPr>
          <a:xfrm>
            <a:off x="691889" y="1211362"/>
            <a:ext cx="776022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12ABDB"/>
                </a:solidFill>
                <a:latin typeface="Mukta Mahee Light" panose="020B0604020202020204" charset="0"/>
                <a:cs typeface="Mukta Mahee Light" panose="020B0604020202020204" charset="0"/>
              </a:rPr>
              <a:t>The following plots were added to a </a:t>
            </a:r>
            <a:r>
              <a:rPr lang="en-US" sz="1800" b="0" i="0" u="none" strike="noStrike" baseline="0" dirty="0" err="1">
                <a:solidFill>
                  <a:srgbClr val="12ABDB"/>
                </a:solidFill>
                <a:latin typeface="Mukta Mahee Light" panose="020B0604020202020204" charset="0"/>
                <a:cs typeface="Mukta Mahee Light" panose="020B0604020202020204" charset="0"/>
              </a:rPr>
              <a:t>Plotly</a:t>
            </a:r>
            <a:r>
              <a:rPr lang="en-US" sz="1800" b="0" i="0" u="none" strike="noStrike" baseline="0" dirty="0">
                <a:solidFill>
                  <a:srgbClr val="12ABDB"/>
                </a:solidFill>
                <a:latin typeface="Mukta Mahee Light" panose="020B0604020202020204" charset="0"/>
                <a:cs typeface="Mukta Mahee Light" panose="020B0604020202020204" charset="0"/>
              </a:rPr>
              <a:t> Dash dashboard to have an interactive visualization of the data:</a:t>
            </a:r>
          </a:p>
          <a:p>
            <a:endParaRPr lang="en-US" sz="1800" b="0" i="0" u="none" strike="noStrike" baseline="0" dirty="0">
              <a:solidFill>
                <a:srgbClr val="12ABDB"/>
              </a:solidFill>
              <a:latin typeface="Mukta Mahee Light" panose="020B0604020202020204" charset="0"/>
              <a:cs typeface="Mukta Mahee Light" panose="020B0604020202020204" charset="0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Pie chart showing the total successful launches per site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This makes it clear to see which sites are most successful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The chart could also be filtered to see the success/failure ratio for an individual site.</a:t>
            </a:r>
          </a:p>
          <a:p>
            <a:endParaRPr lang="en-US" sz="1800" b="0" i="0" u="none" strike="noStrike" baseline="0" dirty="0">
              <a:solidFill>
                <a:srgbClr val="FFFFFF"/>
              </a:solidFill>
              <a:latin typeface="Mukta Mahee Light" panose="020B0604020202020204" charset="0"/>
              <a:cs typeface="Mukta Mahee Light" panose="020B0604020202020204" charset="0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arenR" startAt="2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Scatter graph to show the correlation between outcome (success or not) and payload mass (kg)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This could be filtered by ranges of payload masses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It could also be filtered by booster version</a:t>
            </a:r>
          </a:p>
        </p:txBody>
      </p:sp>
    </p:spTree>
    <p:extLst>
      <p:ext uri="{BB962C8B-B14F-4D97-AF65-F5344CB8AC3E}">
        <p14:creationId xmlns:p14="http://schemas.microsoft.com/office/powerpoint/2010/main" val="3137799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657" y="232080"/>
            <a:ext cx="6748279" cy="731088"/>
          </a:xfrm>
        </p:spPr>
        <p:txBody>
          <a:bodyPr/>
          <a:lstStyle/>
          <a:p>
            <a:r>
              <a:rPr lang="en-US" sz="3000" dirty="0"/>
              <a:t>Predictive Analysis (Classification)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C22845-C4BD-C8B6-D150-EE41EFDA4D6F}"/>
              </a:ext>
            </a:extLst>
          </p:cNvPr>
          <p:cNvSpPr txBox="1"/>
          <p:nvPr/>
        </p:nvSpPr>
        <p:spPr>
          <a:xfrm>
            <a:off x="691889" y="1067671"/>
            <a:ext cx="7760222" cy="4034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en-US" sz="1800" b="1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Model Development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Load dataset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arenR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Perform necessary data transformations (</a:t>
            </a:r>
            <a:r>
              <a:rPr lang="en-US" sz="1800" b="0" i="0" u="none" strike="noStrike" baseline="0" dirty="0" err="1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standardise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 and pre-process)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arenR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Split data into training and test data sets, using </a:t>
            </a:r>
            <a:r>
              <a:rPr lang="en-US" sz="1800" b="0" i="0" u="none" strike="noStrike" baseline="0" dirty="0" err="1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train_test_split</a:t>
            </a:r>
            <a:r>
              <a:rPr lang="en-US" sz="1800" b="0" i="0" u="none" strike="noStrike" baseline="0" dirty="0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()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arenR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Decide which type of machine learning algorithms are most appropriate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arenR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Create a </a:t>
            </a:r>
            <a:r>
              <a:rPr lang="en-US" sz="1800" b="0" i="0" u="none" strike="noStrike" baseline="0" dirty="0" err="1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GridSearchCV</a:t>
            </a:r>
            <a:r>
              <a:rPr lang="en-US" sz="1800" b="0" i="0" u="none" strike="noStrike" baseline="0" dirty="0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 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object and a dictionary of parameters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arenR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Fit the object to the parameters</a:t>
            </a:r>
          </a:p>
          <a:p>
            <a:pPr marL="342900" indent="-342900" algn="just">
              <a:buClr>
                <a:schemeClr val="tx1"/>
              </a:buClr>
              <a:buFont typeface="+mj-lt"/>
              <a:buAutoNum type="arabicParenR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Use the training data set to train the model</a:t>
            </a:r>
          </a:p>
          <a:p>
            <a:pPr algn="just">
              <a:buClr>
                <a:schemeClr val="tx1"/>
              </a:buClr>
            </a:pPr>
            <a:endParaRPr lang="en-US" sz="1800" dirty="0">
              <a:solidFill>
                <a:srgbClr val="FFFFFF"/>
              </a:solidFill>
              <a:latin typeface="Mukta Mahee Light" panose="020B0604020202020204" charset="0"/>
              <a:cs typeface="Mukta Mahee Light" panose="020B0604020202020204" charset="0"/>
            </a:endParaRPr>
          </a:p>
          <a:p>
            <a:pPr algn="just">
              <a:buClr>
                <a:schemeClr val="tx1"/>
              </a:buClr>
            </a:pPr>
            <a:r>
              <a:rPr lang="en-US" sz="1800" b="1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Model Evaluation</a:t>
            </a:r>
            <a:endParaRPr lang="en-US" sz="1800" b="0" i="0" u="none" strike="noStrike" baseline="0" dirty="0">
              <a:solidFill>
                <a:srgbClr val="000000"/>
              </a:solidFill>
              <a:latin typeface="Mukta Mahee Light" panose="020B0604020202020204" charset="0"/>
              <a:cs typeface="Mukta Mahee Light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For each chosen algorithm: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arenR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Check the tuned hyperparameters (</a:t>
            </a:r>
            <a:r>
              <a:rPr lang="en-US" sz="1800" b="0" i="0" u="none" strike="noStrike" baseline="0" dirty="0" err="1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best_params</a:t>
            </a:r>
            <a:r>
              <a:rPr lang="en-US" sz="1800" b="0" i="0" u="none" strike="noStrike" baseline="0" dirty="0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_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)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arenR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Check the accuracy (</a:t>
            </a:r>
            <a:r>
              <a:rPr lang="en-US" sz="1800" b="0" i="0" u="none" strike="noStrike" baseline="0" dirty="0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score 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and </a:t>
            </a:r>
            <a:r>
              <a:rPr lang="en-US" sz="1800" b="0" i="0" u="none" strike="noStrike" baseline="0" dirty="0" err="1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best_score</a:t>
            </a:r>
            <a:r>
              <a:rPr lang="en-US" sz="1800" b="0" i="0" u="none" strike="noStrike" baseline="0" dirty="0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_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)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arenR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Plot and examine the 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3635648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53;p40">
            <a:extLst>
              <a:ext uri="{FF2B5EF4-FFF2-40B4-BE49-F238E27FC236}">
                <a16:creationId xmlns:a16="http://schemas.microsoft.com/office/drawing/2014/main" id="{EBD60C99-94DC-CCC3-F33D-7711622D74E2}"/>
              </a:ext>
            </a:extLst>
          </p:cNvPr>
          <p:cNvSpPr txBox="1">
            <a:spLocks/>
          </p:cNvSpPr>
          <p:nvPr/>
        </p:nvSpPr>
        <p:spPr>
          <a:xfrm>
            <a:off x="456117" y="278156"/>
            <a:ext cx="1743074" cy="734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200" dirty="0"/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D1C5CD-985D-099C-DAB3-5CB23CEB3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244963" y="498490"/>
            <a:ext cx="4442920" cy="41465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064094-C3E8-0303-3E15-D7763267AEEC}"/>
              </a:ext>
            </a:extLst>
          </p:cNvPr>
          <p:cNvSpPr txBox="1"/>
          <p:nvPr/>
        </p:nvSpPr>
        <p:spPr>
          <a:xfrm>
            <a:off x="2350540" y="5143500"/>
            <a:ext cx="4442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www.universetoday.com/136263/spacex-ramps-up-reused-spacex-bulgariasat-1-booster-arrives-in-port-as-next-falcon-9-test-fires-for-july-2-intelsat-launch-gallery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/3.0/"/>
              </a:rPr>
              <a:t>CC BY</a:t>
            </a:r>
            <a:endParaRPr lang="en-US" sz="900"/>
          </a:p>
        </p:txBody>
      </p:sp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0F9719DB-E2D1-3126-0F9E-116DB78C1BDC}"/>
              </a:ext>
            </a:extLst>
          </p:cNvPr>
          <p:cNvSpPr/>
          <p:nvPr/>
        </p:nvSpPr>
        <p:spPr>
          <a:xfrm>
            <a:off x="439838" y="1500591"/>
            <a:ext cx="3449256" cy="648182"/>
          </a:xfrm>
          <a:prstGeom prst="round2Diag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0" dirty="0">
                <a:solidFill>
                  <a:schemeClr val="tx1"/>
                </a:solidFill>
                <a:effectLst/>
                <a:latin typeface="Mukta Mahee Light" panose="020B0604020202020204" charset="0"/>
                <a:cs typeface="Mukta Mahee Light" panose="020B0604020202020204" charset="0"/>
              </a:rPr>
              <a:t>Exploratory Data Analysis</a:t>
            </a:r>
          </a:p>
        </p:txBody>
      </p:sp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2567C101-2C06-F1BA-7C85-DD199AD645D6}"/>
              </a:ext>
            </a:extLst>
          </p:cNvPr>
          <p:cNvSpPr/>
          <p:nvPr/>
        </p:nvSpPr>
        <p:spPr>
          <a:xfrm>
            <a:off x="439838" y="2464583"/>
            <a:ext cx="3449256" cy="648182"/>
          </a:xfrm>
          <a:prstGeom prst="round2Diag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8000"/>
              </a:lnSpc>
              <a:buClr>
                <a:schemeClr val="tx1"/>
              </a:buClr>
            </a:pPr>
            <a:r>
              <a:rPr lang="en-US" sz="1600" b="1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Interactive Analytics</a:t>
            </a:r>
          </a:p>
        </p:txBody>
      </p:sp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F1237840-33BE-FAE4-D918-A37FFC33D024}"/>
              </a:ext>
            </a:extLst>
          </p:cNvPr>
          <p:cNvSpPr/>
          <p:nvPr/>
        </p:nvSpPr>
        <p:spPr>
          <a:xfrm>
            <a:off x="474563" y="3428575"/>
            <a:ext cx="3449256" cy="648182"/>
          </a:xfrm>
          <a:prstGeom prst="round2DiagRect">
            <a:avLst/>
          </a:prstGeom>
          <a:solidFill>
            <a:srgbClr val="005A7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8000"/>
              </a:lnSpc>
              <a:buClr>
                <a:schemeClr val="tx1"/>
              </a:buClr>
            </a:pPr>
            <a:r>
              <a:rPr lang="en-US" sz="1600" b="1" i="0" dirty="0">
                <a:solidFill>
                  <a:schemeClr val="tx1"/>
                </a:solidFill>
                <a:effectLst/>
                <a:latin typeface="Mukta Mahee Light" panose="020B0604020202020204" charset="0"/>
                <a:cs typeface="Mukta Mahee Light" panose="020B0604020202020204" charset="0"/>
              </a:rPr>
              <a:t>Predictive Analysis</a:t>
            </a:r>
          </a:p>
        </p:txBody>
      </p:sp>
    </p:spTree>
    <p:extLst>
      <p:ext uri="{BB962C8B-B14F-4D97-AF65-F5344CB8AC3E}">
        <p14:creationId xmlns:p14="http://schemas.microsoft.com/office/powerpoint/2010/main" val="759360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l="5000"/>
          </a:stretch>
        </a:blip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2"/>
          <p:cNvSpPr txBox="1">
            <a:spLocks noGrp="1"/>
          </p:cNvSpPr>
          <p:nvPr>
            <p:ph type="title"/>
          </p:nvPr>
        </p:nvSpPr>
        <p:spPr>
          <a:xfrm>
            <a:off x="1058496" y="1573050"/>
            <a:ext cx="7027008" cy="19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baseline="0" dirty="0">
                <a:solidFill>
                  <a:srgbClr val="97CDE5"/>
                </a:solidFill>
                <a:latin typeface="Raleway" pitchFamily="2" charset="0"/>
              </a:rPr>
              <a:t>EDA – With Visualization</a:t>
            </a:r>
            <a:endParaRPr sz="4000" dirty="0">
              <a:solidFill>
                <a:srgbClr val="97CDE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563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65" y="232080"/>
            <a:ext cx="5785111" cy="731088"/>
          </a:xfrm>
        </p:spPr>
        <p:txBody>
          <a:bodyPr/>
          <a:lstStyle/>
          <a:p>
            <a:r>
              <a:rPr lang="en-US" sz="3000" dirty="0"/>
              <a:t>Flight Number vs. Launch Site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AA1065-27E8-B291-F8EC-F2C3542E1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318" y="1387225"/>
            <a:ext cx="4337033" cy="3183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182705-9788-588F-8DF9-A5EAE73F9242}"/>
              </a:ext>
            </a:extLst>
          </p:cNvPr>
          <p:cNvSpPr txBox="1"/>
          <p:nvPr/>
        </p:nvSpPr>
        <p:spPr>
          <a:xfrm>
            <a:off x="347465" y="989707"/>
            <a:ext cx="3767335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As the number of flights increases, the rate of success at a launch site increases. </a:t>
            </a: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Most of the early flights (flight numbers &lt; 30) were launched from CCAFS SLC 40, and were generally unsuccessful. </a:t>
            </a: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The flights from VAFB SLC 4E also show this trend, that earlier flights were less successful.</a:t>
            </a: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No early flights were launched from KSC LC 39A, so the launches from this site are more successful.</a:t>
            </a: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Above a flight number of around 30, there are significantly more successful landings (Class = 1).</a:t>
            </a:r>
          </a:p>
        </p:txBody>
      </p:sp>
    </p:spTree>
    <p:extLst>
      <p:ext uri="{BB962C8B-B14F-4D97-AF65-F5344CB8AC3E}">
        <p14:creationId xmlns:p14="http://schemas.microsoft.com/office/powerpoint/2010/main" val="3076204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65" y="232080"/>
            <a:ext cx="4700023" cy="731088"/>
          </a:xfrm>
        </p:spPr>
        <p:txBody>
          <a:bodyPr/>
          <a:lstStyle/>
          <a:p>
            <a:r>
              <a:rPr lang="en-US" sz="3000" dirty="0"/>
              <a:t>Payload vs. Launch Site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CBF4ED-CB1E-E7D3-921B-9ECD3FA9B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120" y="1451337"/>
            <a:ext cx="4441515" cy="3183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323C95-323E-ECED-8893-7D4EE43211F2}"/>
              </a:ext>
            </a:extLst>
          </p:cNvPr>
          <p:cNvSpPr txBox="1"/>
          <p:nvPr/>
        </p:nvSpPr>
        <p:spPr>
          <a:xfrm>
            <a:off x="347465" y="1172587"/>
            <a:ext cx="376733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Above the payload mass of around 7000 kg, there are very few unsuccessful landings, but there is also far less data for these heavier launches.</a:t>
            </a: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There is no clear correlation between payload mass and success rate for a given launch site. </a:t>
            </a: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All sites launched a variety of payload masses, with most of the launches from CCAFS SLC 40 being comparatively lighter payloads (with some outliers).</a:t>
            </a:r>
          </a:p>
        </p:txBody>
      </p:sp>
    </p:spTree>
    <p:extLst>
      <p:ext uri="{BB962C8B-B14F-4D97-AF65-F5344CB8AC3E}">
        <p14:creationId xmlns:p14="http://schemas.microsoft.com/office/powerpoint/2010/main" val="841484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65" y="244272"/>
            <a:ext cx="5321815" cy="731088"/>
          </a:xfrm>
        </p:spPr>
        <p:txBody>
          <a:bodyPr/>
          <a:lstStyle/>
          <a:p>
            <a:r>
              <a:rPr lang="en-US" sz="3000" dirty="0"/>
              <a:t>Success Rate vs. Orbit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7C2AC6-D051-A8DA-C09C-3DFFE2ED0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419602"/>
            <a:ext cx="4282440" cy="33684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9DAF4-ADCA-494B-51B8-CD07572ACAFD}"/>
              </a:ext>
            </a:extLst>
          </p:cNvPr>
          <p:cNvSpPr txBox="1"/>
          <p:nvPr/>
        </p:nvSpPr>
        <p:spPr>
          <a:xfrm>
            <a:off x="228601" y="1172587"/>
            <a:ext cx="394716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0" i="0" u="none" strike="noStrike" baseline="0" dirty="0">
                <a:solidFill>
                  <a:srgbClr val="FFFFFF"/>
                </a:solidFill>
                <a:latin typeface="Ubuntu" panose="020B0504030602030204" pitchFamily="34" charset="0"/>
              </a:rPr>
              <a:t>The bar chart of Success Rate vs. Orbit Type shows that the following orbits have the highest (100%) success rate:</a:t>
            </a: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Ubuntu" panose="020B0504030602030204" pitchFamily="34" charset="0"/>
              </a:rPr>
              <a:t>ES-L1(Earth-Sun First </a:t>
            </a:r>
            <a:r>
              <a:rPr lang="en-US" sz="1800" b="0" i="0" u="none" strike="noStrike" baseline="0" dirty="0" err="1">
                <a:solidFill>
                  <a:srgbClr val="FFFFFF"/>
                </a:solidFill>
                <a:latin typeface="Ubuntu" panose="020B0504030602030204" pitchFamily="34" charset="0"/>
              </a:rPr>
              <a:t>Lagrangian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Ubuntu" panose="020B0504030602030204" pitchFamily="34" charset="0"/>
              </a:rPr>
              <a:t> Point)</a:t>
            </a: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Ubuntu" panose="020B0504030602030204" pitchFamily="34" charset="0"/>
              </a:rPr>
              <a:t>GEO (Geostationary Orbit)</a:t>
            </a: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Ubuntu" panose="020B0504030602030204" pitchFamily="34" charset="0"/>
              </a:rPr>
              <a:t>HEO (High Earth Orbit)</a:t>
            </a: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Ubuntu" panose="020B0504030602030204" pitchFamily="34" charset="0"/>
              </a:rPr>
              <a:t>SSO (Sun-synchronous Orbit)</a:t>
            </a:r>
          </a:p>
          <a:p>
            <a:pPr algn="just"/>
            <a:endParaRPr lang="en-US" sz="1800" b="0" i="0" u="none" strike="noStrike" baseline="0" dirty="0">
              <a:solidFill>
                <a:srgbClr val="FFFFFF"/>
              </a:solidFill>
              <a:latin typeface="Ubuntu" panose="020B0504030602030204" pitchFamily="34" charset="0"/>
            </a:endParaRPr>
          </a:p>
          <a:p>
            <a:pPr algn="just"/>
            <a:r>
              <a:rPr lang="en-US" sz="1800" b="0" i="0" u="none" strike="noStrike" baseline="0" dirty="0">
                <a:solidFill>
                  <a:srgbClr val="FFFFFF"/>
                </a:solidFill>
                <a:latin typeface="Ubuntu" panose="020B0504030602030204" pitchFamily="34" charset="0"/>
              </a:rPr>
              <a:t>The orbit with the lowest (0%) success rate is:</a:t>
            </a: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Ubuntu" panose="020B0504030602030204" pitchFamily="34" charset="0"/>
              </a:rPr>
              <a:t>SO (Heliocentric Orbit)</a:t>
            </a:r>
          </a:p>
        </p:txBody>
      </p:sp>
    </p:spTree>
    <p:extLst>
      <p:ext uri="{BB962C8B-B14F-4D97-AF65-F5344CB8AC3E}">
        <p14:creationId xmlns:p14="http://schemas.microsoft.com/office/powerpoint/2010/main" val="1391724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 txBox="1">
            <a:spLocks noGrp="1"/>
          </p:cNvSpPr>
          <p:nvPr>
            <p:ph type="title" idx="3"/>
          </p:nvPr>
        </p:nvSpPr>
        <p:spPr>
          <a:xfrm>
            <a:off x="544158" y="1566105"/>
            <a:ext cx="4139191" cy="24328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" sz="2400" b="0" dirty="0"/>
              <a:t>01	Executive Summary</a:t>
            </a:r>
            <a:br>
              <a:rPr lang="en" sz="2400" b="0" dirty="0"/>
            </a:br>
            <a:r>
              <a:rPr lang="en" sz="2400" b="0" dirty="0"/>
              <a:t>02	Introduction</a:t>
            </a:r>
            <a:br>
              <a:rPr lang="en" sz="2400" b="0" dirty="0"/>
            </a:br>
            <a:r>
              <a:rPr lang="en" sz="2400" b="0" dirty="0"/>
              <a:t>03	Methodology</a:t>
            </a:r>
            <a:br>
              <a:rPr lang="en" sz="2400" b="0" dirty="0"/>
            </a:br>
            <a:r>
              <a:rPr lang="en" sz="2400" b="0" dirty="0"/>
              <a:t>04	Results</a:t>
            </a:r>
            <a:br>
              <a:rPr lang="en" sz="2400" b="0" dirty="0"/>
            </a:br>
            <a:r>
              <a:rPr lang="en" sz="2400" b="0" dirty="0"/>
              <a:t>05	Conclusion</a:t>
            </a:r>
            <a:br>
              <a:rPr lang="en" sz="2400" b="0" dirty="0"/>
            </a:br>
            <a:r>
              <a:rPr lang="en" sz="2400" b="0" dirty="0"/>
              <a:t>06	Appendix</a:t>
            </a:r>
            <a:endParaRPr sz="2400" b="0" dirty="0"/>
          </a:p>
        </p:txBody>
      </p:sp>
      <p:sp>
        <p:nvSpPr>
          <p:cNvPr id="25" name="Google Shape;253;p40">
            <a:extLst>
              <a:ext uri="{FF2B5EF4-FFF2-40B4-BE49-F238E27FC236}">
                <a16:creationId xmlns:a16="http://schemas.microsoft.com/office/drawing/2014/main" id="{804A1384-FF6E-6481-4493-C5CE311A091D}"/>
              </a:ext>
            </a:extLst>
          </p:cNvPr>
          <p:cNvSpPr txBox="1">
            <a:spLocks/>
          </p:cNvSpPr>
          <p:nvPr/>
        </p:nvSpPr>
        <p:spPr>
          <a:xfrm>
            <a:off x="375093" y="278156"/>
            <a:ext cx="4477323" cy="734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200" dirty="0"/>
              <a:t>Table of contents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65" y="232080"/>
            <a:ext cx="5663191" cy="731088"/>
          </a:xfrm>
        </p:spPr>
        <p:txBody>
          <a:bodyPr/>
          <a:lstStyle/>
          <a:p>
            <a:r>
              <a:rPr lang="en-US" sz="3000" dirty="0"/>
              <a:t>Flight Number vs. Orbit Type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2C83350B-6D67-8C21-8D3A-B3D26B156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680" y="1323975"/>
            <a:ext cx="4291591" cy="3183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4E4D88-BE0F-1A91-A234-BC02FA937907}"/>
              </a:ext>
            </a:extLst>
          </p:cNvPr>
          <p:cNvSpPr txBox="1"/>
          <p:nvPr/>
        </p:nvSpPr>
        <p:spPr>
          <a:xfrm>
            <a:off x="316985" y="1096387"/>
            <a:ext cx="433121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This scatter plot of Orbit Type vs. Flight number shows a few useful things that the previous plots did not, such as: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The 100% success rate of GEO, HEO, and ES-L1 orbits can be explained by only having 1 flight into the respective orbits.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The 100% success rate in SSO is more impressive, with 5 successful flights.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Generally, as Flight Number increases, the success rate increases. This is most extreme for LEO, where unsuccessful landings only occurred for the low flight numbers (early launches).</a:t>
            </a:r>
          </a:p>
        </p:txBody>
      </p:sp>
    </p:spTree>
    <p:extLst>
      <p:ext uri="{BB962C8B-B14F-4D97-AF65-F5344CB8AC3E}">
        <p14:creationId xmlns:p14="http://schemas.microsoft.com/office/powerpoint/2010/main" val="177824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65" y="232080"/>
            <a:ext cx="4419607" cy="731088"/>
          </a:xfrm>
        </p:spPr>
        <p:txBody>
          <a:bodyPr/>
          <a:lstStyle/>
          <a:p>
            <a:r>
              <a:rPr lang="en-US" sz="3000" dirty="0"/>
              <a:t>Payload vs. Orbit Type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CCDA8A-2C9C-8C95-9F02-04E19AEF0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560" y="1339215"/>
            <a:ext cx="4276351" cy="3183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407DC1-A342-68A2-9AD0-EE7B53B6FF39}"/>
              </a:ext>
            </a:extLst>
          </p:cNvPr>
          <p:cNvSpPr txBox="1"/>
          <p:nvPr/>
        </p:nvSpPr>
        <p:spPr>
          <a:xfrm>
            <a:off x="316985" y="1096387"/>
            <a:ext cx="401117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This scatter plot of Orbit Type vs. Payload Mass shows that:</a:t>
            </a: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The following orbit types have more success with heavy payloads:</a:t>
            </a:r>
          </a:p>
          <a:p>
            <a:pPr lvl="1" algn="just"/>
            <a:r>
              <a:rPr lang="en-US" sz="1800" b="0" i="0" u="none" strike="noStrike" baseline="0" dirty="0">
                <a:solidFill>
                  <a:srgbClr val="006FAC"/>
                </a:solidFill>
                <a:latin typeface="Mukta Mahee Light" panose="020B0604020202020204" charset="0"/>
                <a:cs typeface="Mukta Mahee Light" panose="020B0604020202020204" charset="0"/>
              </a:rPr>
              <a:t>	•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PO </a:t>
            </a:r>
          </a:p>
          <a:p>
            <a:pPr lvl="1" algn="just"/>
            <a:r>
              <a:rPr lang="en-US" sz="1800" b="0" i="0" u="none" strike="noStrike" baseline="0" dirty="0">
                <a:solidFill>
                  <a:srgbClr val="006FAC"/>
                </a:solidFill>
                <a:latin typeface="Mukta Mahee Light" panose="020B0604020202020204" charset="0"/>
                <a:cs typeface="Mukta Mahee Light" panose="020B0604020202020204" charset="0"/>
              </a:rPr>
              <a:t>	•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ISS</a:t>
            </a:r>
          </a:p>
          <a:p>
            <a:pPr lvl="1" algn="just"/>
            <a:r>
              <a:rPr lang="en-US" sz="1800" b="0" i="0" u="none" strike="noStrike" baseline="0" dirty="0">
                <a:solidFill>
                  <a:srgbClr val="006FAC"/>
                </a:solidFill>
                <a:latin typeface="Mukta Mahee Light" panose="020B0604020202020204" charset="0"/>
                <a:cs typeface="Mukta Mahee Light" panose="020B0604020202020204" charset="0"/>
              </a:rPr>
              <a:t>	•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LEO</a:t>
            </a: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For GTO, the relationship between payload mass and success rate is unclear.</a:t>
            </a: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VLEO (Very Low Earth Orbit) launches are associated with heavier payloads, which makes intuitive sense.</a:t>
            </a:r>
          </a:p>
        </p:txBody>
      </p:sp>
    </p:spTree>
    <p:extLst>
      <p:ext uri="{BB962C8B-B14F-4D97-AF65-F5344CB8AC3E}">
        <p14:creationId xmlns:p14="http://schemas.microsoft.com/office/powerpoint/2010/main" val="3953783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65" y="232080"/>
            <a:ext cx="5785111" cy="731088"/>
          </a:xfrm>
        </p:spPr>
        <p:txBody>
          <a:bodyPr/>
          <a:lstStyle/>
          <a:p>
            <a:r>
              <a:rPr lang="en-US" sz="3000" dirty="0"/>
              <a:t>Launch Success Yearly Trend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D452E49-5D6D-677B-0438-10F22978C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080" y="1276350"/>
            <a:ext cx="4231862" cy="32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207E95-2E12-8F4C-91C7-01D6FE852552}"/>
              </a:ext>
            </a:extLst>
          </p:cNvPr>
          <p:cNvSpPr txBox="1"/>
          <p:nvPr/>
        </p:nvSpPr>
        <p:spPr>
          <a:xfrm>
            <a:off x="347465" y="1340227"/>
            <a:ext cx="3813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0" i="0" u="none" strike="noStrike" baseline="0" dirty="0">
                <a:solidFill>
                  <a:srgbClr val="FFFFFF"/>
                </a:solidFill>
                <a:latin typeface="Ubuntu" panose="020B0504030602030204" pitchFamily="34" charset="0"/>
              </a:rPr>
              <a:t>The line chart of yearly average success rate shows that:</a:t>
            </a: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Ubuntu" panose="020B0504030602030204" pitchFamily="34" charset="0"/>
              </a:rPr>
              <a:t>Between 2010 and 2013, all landings were unsuccessful (as the success rate is 0).</a:t>
            </a: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Ubuntu" panose="020B0504030602030204" pitchFamily="34" charset="0"/>
              </a:rPr>
              <a:t>After 2013, the success rate generally increased, despite small dips in 2018 and 2020.</a:t>
            </a: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Ubuntu" panose="020B0504030602030204" pitchFamily="34" charset="0"/>
              </a:rPr>
              <a:t>After 2016, there was always a greater than 50% chance of success.</a:t>
            </a:r>
          </a:p>
        </p:txBody>
      </p:sp>
    </p:spTree>
    <p:extLst>
      <p:ext uri="{BB962C8B-B14F-4D97-AF65-F5344CB8AC3E}">
        <p14:creationId xmlns:p14="http://schemas.microsoft.com/office/powerpoint/2010/main" val="2351000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l="5000"/>
          </a:stretch>
        </a:blip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2"/>
          <p:cNvSpPr txBox="1">
            <a:spLocks noGrp="1"/>
          </p:cNvSpPr>
          <p:nvPr>
            <p:ph type="title"/>
          </p:nvPr>
        </p:nvSpPr>
        <p:spPr>
          <a:xfrm>
            <a:off x="1058496" y="1573050"/>
            <a:ext cx="7027008" cy="19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baseline="0" dirty="0">
                <a:solidFill>
                  <a:srgbClr val="97CDE5"/>
                </a:solidFill>
                <a:latin typeface="Raleway" pitchFamily="2" charset="0"/>
              </a:rPr>
              <a:t>EDA – With SQL</a:t>
            </a:r>
            <a:endParaRPr sz="4000" dirty="0">
              <a:solidFill>
                <a:srgbClr val="97CDE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873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65" y="232080"/>
            <a:ext cx="4443991" cy="731088"/>
          </a:xfrm>
        </p:spPr>
        <p:txBody>
          <a:bodyPr/>
          <a:lstStyle/>
          <a:p>
            <a:r>
              <a:rPr lang="en-US" sz="3000" dirty="0"/>
              <a:t>All Launch Site Names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8BE97D-56BC-6068-7736-5948B05BB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892" y="1286068"/>
            <a:ext cx="5948216" cy="21886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84B185-4CC8-6074-335A-4B64F86E003F}"/>
              </a:ext>
            </a:extLst>
          </p:cNvPr>
          <p:cNvSpPr txBox="1"/>
          <p:nvPr/>
        </p:nvSpPr>
        <p:spPr>
          <a:xfrm>
            <a:off x="644974" y="3926672"/>
            <a:ext cx="7854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The keyword </a:t>
            </a:r>
            <a:r>
              <a:rPr lang="en-US" sz="1800" b="0" i="0" u="none" strike="noStrike" baseline="0" dirty="0">
                <a:solidFill>
                  <a:srgbClr val="2C7AAA"/>
                </a:solidFill>
                <a:latin typeface="Mukta Mahee Light" panose="020B0604020202020204" charset="0"/>
                <a:cs typeface="Mukta Mahee Light" panose="020B0604020202020204" charset="0"/>
              </a:rPr>
              <a:t>Distinct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 returns all unique/Distinct values from Launch Site column.</a:t>
            </a:r>
          </a:p>
        </p:txBody>
      </p:sp>
    </p:spTree>
    <p:extLst>
      <p:ext uri="{BB962C8B-B14F-4D97-AF65-F5344CB8AC3E}">
        <p14:creationId xmlns:p14="http://schemas.microsoft.com/office/powerpoint/2010/main" val="3055633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65" y="232080"/>
            <a:ext cx="6894583" cy="731088"/>
          </a:xfrm>
        </p:spPr>
        <p:txBody>
          <a:bodyPr/>
          <a:lstStyle/>
          <a:p>
            <a:r>
              <a:rPr lang="en-US" sz="3000" dirty="0"/>
              <a:t>Launch Site Names Begin with ‘CCA’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BA851-9D58-6B53-E757-B34FD90C8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707" y="1210595"/>
            <a:ext cx="6894583" cy="2468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3FC504-F2BF-5C71-B4E1-25E17684F77F}"/>
              </a:ext>
            </a:extLst>
          </p:cNvPr>
          <p:cNvSpPr txBox="1"/>
          <p:nvPr/>
        </p:nvSpPr>
        <p:spPr>
          <a:xfrm>
            <a:off x="644974" y="3926672"/>
            <a:ext cx="78540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0" i="0" u="none" strike="noStrike" baseline="0" dirty="0">
                <a:solidFill>
                  <a:srgbClr val="2C7AAA"/>
                </a:solidFill>
                <a:latin typeface="Mukta Mahee Light" panose="020B0604020202020204" charset="0"/>
                <a:cs typeface="Mukta Mahee Light" panose="020B0604020202020204" charset="0"/>
              </a:rPr>
              <a:t>Where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 clause </a:t>
            </a:r>
            <a:r>
              <a:rPr lang="en-US" sz="180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use to add condition in queries while </a:t>
            </a:r>
            <a:r>
              <a:rPr lang="en-US" sz="1800" dirty="0">
                <a:solidFill>
                  <a:srgbClr val="2C7AAA"/>
                </a:solidFill>
                <a:latin typeface="Mukta Mahee Light" panose="020B0604020202020204" charset="0"/>
                <a:cs typeface="Mukta Mahee Light" panose="020B0604020202020204" charset="0"/>
              </a:rPr>
              <a:t>LIMIT 5 </a:t>
            </a:r>
            <a:r>
              <a:rPr lang="en-US" sz="180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fetches only 5 record and </a:t>
            </a:r>
            <a:r>
              <a:rPr lang="en-US" sz="1800" dirty="0">
                <a:solidFill>
                  <a:srgbClr val="2C7AAA"/>
                </a:solidFill>
                <a:latin typeface="Mukta Mahee Light" panose="020B0604020202020204" charset="0"/>
                <a:cs typeface="Mukta Mahee Light" panose="020B0604020202020204" charset="0"/>
              </a:rPr>
              <a:t>Like </a:t>
            </a:r>
            <a:r>
              <a:rPr lang="en-US" sz="18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is used with a wildcard to retrieve values starting with </a:t>
            </a:r>
            <a:r>
              <a:rPr lang="en-US" sz="1800" dirty="0">
                <a:solidFill>
                  <a:srgbClr val="FFFF00"/>
                </a:solidFill>
                <a:latin typeface="Mukta Mahee Light" panose="020B0604020202020204" charset="0"/>
                <a:cs typeface="Mukta Mahee Light" panose="020B0604020202020204" charset="0"/>
              </a:rPr>
              <a:t>‘CCA’</a:t>
            </a:r>
            <a:endParaRPr lang="en-US" sz="1800" b="0" i="0" u="none" strike="noStrike" baseline="0" dirty="0">
              <a:solidFill>
                <a:srgbClr val="FFFF00"/>
              </a:solidFill>
              <a:latin typeface="Mukta Mahee Light" panose="020B0604020202020204" charset="0"/>
              <a:cs typeface="Mukta Mahee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818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65" y="232080"/>
            <a:ext cx="3980695" cy="731088"/>
          </a:xfrm>
        </p:spPr>
        <p:txBody>
          <a:bodyPr/>
          <a:lstStyle/>
          <a:p>
            <a:r>
              <a:rPr lang="en-US" sz="3000" dirty="0"/>
              <a:t>Total Payload Mass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029E4-C2FB-E6A8-5087-DB9114A33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65" y="1698595"/>
            <a:ext cx="8427067" cy="1492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6BDECC-76CD-1FA2-61F7-E7E405B1CEA2}"/>
              </a:ext>
            </a:extLst>
          </p:cNvPr>
          <p:cNvSpPr txBox="1"/>
          <p:nvPr/>
        </p:nvSpPr>
        <p:spPr>
          <a:xfrm>
            <a:off x="644974" y="3926672"/>
            <a:ext cx="78540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The </a:t>
            </a:r>
            <a:r>
              <a:rPr lang="en-US" sz="1800" b="0" i="0" u="none" strike="noStrike" baseline="0" dirty="0">
                <a:solidFill>
                  <a:srgbClr val="2C7AAA"/>
                </a:solidFill>
                <a:latin typeface="Mukta Mahee Light" panose="020B0604020202020204" charset="0"/>
                <a:cs typeface="Mukta Mahee Light" panose="020B0604020202020204" charset="0"/>
              </a:rPr>
              <a:t>Total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 is used to </a:t>
            </a:r>
            <a:r>
              <a:rPr lang="en-US" sz="1800" b="0" i="0" u="none" strike="noStrike" baseline="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calculate the tota</a:t>
            </a:r>
            <a:r>
              <a:rPr lang="en-US" sz="18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l of Payload Mass. While </a:t>
            </a:r>
            <a:r>
              <a:rPr lang="en-US" sz="1800" dirty="0">
                <a:solidFill>
                  <a:srgbClr val="2C7AAA"/>
                </a:solidFill>
                <a:latin typeface="Mukta Mahee Light" panose="020B0604020202020204" charset="0"/>
                <a:cs typeface="Mukta Mahee Light" panose="020B0604020202020204" charset="0"/>
              </a:rPr>
              <a:t>where  </a:t>
            </a:r>
            <a:r>
              <a:rPr lang="en-US" sz="18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used to filter the results.</a:t>
            </a:r>
            <a:endParaRPr lang="en-US" sz="1800" b="0" i="0" u="none" strike="noStrike" baseline="0" dirty="0">
              <a:solidFill>
                <a:srgbClr val="2C7AAA"/>
              </a:solidFill>
              <a:latin typeface="Mukta Mahee Light" panose="020B0604020202020204" charset="0"/>
              <a:cs typeface="Mukta Mahee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220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65" y="232080"/>
            <a:ext cx="6345943" cy="731088"/>
          </a:xfrm>
        </p:spPr>
        <p:txBody>
          <a:bodyPr/>
          <a:lstStyle/>
          <a:p>
            <a:r>
              <a:rPr lang="en-US" sz="3000" dirty="0"/>
              <a:t>Average Payload Mass by F9 v1.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26B300-5518-E35F-9931-4F715EAAE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56" y="1520360"/>
            <a:ext cx="8565888" cy="1518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1DC90C-2F9A-2269-5BBC-985C23175242}"/>
              </a:ext>
            </a:extLst>
          </p:cNvPr>
          <p:cNvSpPr txBox="1"/>
          <p:nvPr/>
        </p:nvSpPr>
        <p:spPr>
          <a:xfrm>
            <a:off x="644974" y="3822169"/>
            <a:ext cx="78540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The keyword </a:t>
            </a:r>
            <a:r>
              <a:rPr lang="en-US" sz="1800" dirty="0">
                <a:solidFill>
                  <a:srgbClr val="2C7AAA"/>
                </a:solidFill>
                <a:latin typeface="Mukta Mahee Light" panose="020B0604020202020204" charset="0"/>
                <a:cs typeface="Mukta Mahee Light" panose="020B0604020202020204" charset="0"/>
              </a:rPr>
              <a:t>AVG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 is used to calculate the average of the Payload_Mass_KG_ column and </a:t>
            </a:r>
            <a:r>
              <a:rPr lang="en-US" sz="1800" b="0" i="0" u="none" strike="noStrike" baseline="0" dirty="0">
                <a:solidFill>
                  <a:srgbClr val="2C7AAA"/>
                </a:solidFill>
                <a:latin typeface="Mukta Mahee Light" panose="020B0604020202020204" charset="0"/>
                <a:cs typeface="Mukta Mahee Light" panose="020B0604020202020204" charset="0"/>
              </a:rPr>
              <a:t>WHERE </a:t>
            </a:r>
            <a:r>
              <a:rPr lang="en-US" sz="18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is used to filter results for Booster Version </a:t>
            </a:r>
            <a:r>
              <a:rPr lang="en-US" sz="1800" dirty="0">
                <a:solidFill>
                  <a:srgbClr val="FFFF00"/>
                </a:solidFill>
                <a:latin typeface="Mukta Mahee Light" panose="020B0604020202020204" charset="0"/>
                <a:cs typeface="Mukta Mahee Light" panose="020B0604020202020204" charset="0"/>
              </a:rPr>
              <a:t>F9 v1.1.</a:t>
            </a:r>
            <a:endParaRPr lang="en-US" sz="1800" b="0" i="0" u="none" strike="noStrike" baseline="0" dirty="0">
              <a:solidFill>
                <a:srgbClr val="FFFF00"/>
              </a:solidFill>
              <a:latin typeface="Mukta Mahee Light" panose="020B0604020202020204" charset="0"/>
              <a:cs typeface="Mukta Mahee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098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65" y="232080"/>
            <a:ext cx="7162807" cy="731088"/>
          </a:xfrm>
        </p:spPr>
        <p:txBody>
          <a:bodyPr/>
          <a:lstStyle/>
          <a:p>
            <a:r>
              <a:rPr lang="en-US" sz="3000" dirty="0"/>
              <a:t>First Successful Ground Landing 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6CE8B-4508-49E2-B4F8-D753365A1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98" y="1368115"/>
            <a:ext cx="7997004" cy="15710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039AC5-BE63-1B0E-A0F5-3949A2645AEF}"/>
              </a:ext>
            </a:extLst>
          </p:cNvPr>
          <p:cNvSpPr txBox="1"/>
          <p:nvPr/>
        </p:nvSpPr>
        <p:spPr>
          <a:xfrm>
            <a:off x="644974" y="3926672"/>
            <a:ext cx="78540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The </a:t>
            </a:r>
            <a:r>
              <a:rPr lang="en-US" sz="1800" b="0" i="0" u="none" strike="noStrike" baseline="0" dirty="0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MIN 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keyword is used to calculate the minimum of the </a:t>
            </a:r>
            <a:r>
              <a:rPr lang="en-US" sz="1800" b="0" i="0" u="none" strike="noStrike" baseline="0" dirty="0">
                <a:solidFill>
                  <a:srgbClr val="FFFF00"/>
                </a:solidFill>
                <a:latin typeface="Mukta Mahee Light" panose="020B0604020202020204" charset="0"/>
                <a:cs typeface="Mukta Mahee Light" panose="020B0604020202020204" charset="0"/>
              </a:rPr>
              <a:t>DATE</a:t>
            </a:r>
            <a:r>
              <a:rPr lang="en-US" sz="1800" b="0" i="0" u="none" strike="noStrike" baseline="0" dirty="0">
                <a:solidFill>
                  <a:srgbClr val="D59D68"/>
                </a:solidFill>
                <a:latin typeface="Mukta Mahee Light" panose="020B0604020202020204" charset="0"/>
                <a:cs typeface="Mukta Mahee Light" panose="020B0604020202020204" charset="0"/>
              </a:rPr>
              <a:t> 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column, i.e. the first date, and the </a:t>
            </a:r>
            <a:r>
              <a:rPr lang="en-US" sz="1800" b="0" i="0" u="none" strike="noStrike" baseline="0" dirty="0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WHERE 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keyword (and the associated condition) filters the results to only the successful ground pad landings.</a:t>
            </a:r>
          </a:p>
        </p:txBody>
      </p:sp>
    </p:spTree>
    <p:extLst>
      <p:ext uri="{BB962C8B-B14F-4D97-AF65-F5344CB8AC3E}">
        <p14:creationId xmlns:p14="http://schemas.microsoft.com/office/powerpoint/2010/main" val="1476754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75" y="232080"/>
            <a:ext cx="8461249" cy="1109040"/>
          </a:xfrm>
        </p:spPr>
        <p:txBody>
          <a:bodyPr/>
          <a:lstStyle/>
          <a:p>
            <a:pPr algn="l"/>
            <a:r>
              <a:rPr lang="en-US" sz="3000" dirty="0">
                <a:solidFill>
                  <a:schemeClr val="tx1"/>
                </a:solidFill>
                <a:latin typeface="Raleway" pitchFamily="2" charset="0"/>
              </a:rPr>
              <a:t>Successful Drone Ship Landing with Payload between 4000 and 6000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47D7B9-AEDC-2FE9-119A-1ADD75631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74" y="1585576"/>
            <a:ext cx="7911568" cy="19723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2D9425-A027-7FBA-4879-AF7FF103B272}"/>
              </a:ext>
            </a:extLst>
          </p:cNvPr>
          <p:cNvSpPr txBox="1"/>
          <p:nvPr/>
        </p:nvSpPr>
        <p:spPr>
          <a:xfrm>
            <a:off x="644974" y="3926672"/>
            <a:ext cx="78540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The </a:t>
            </a:r>
            <a:r>
              <a:rPr lang="en-US" sz="1800" b="0" i="0" u="none" strike="noStrike" baseline="0" dirty="0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WHERE 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keyword is used to filter the results to include only those that satisfy both conditions in the brackets (as the </a:t>
            </a:r>
            <a:r>
              <a:rPr lang="en-US" sz="1800" b="0" i="0" u="none" strike="noStrike" baseline="0" dirty="0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AND 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keyword is also used). The </a:t>
            </a:r>
            <a:r>
              <a:rPr lang="en-US" sz="1800" b="0" i="0" u="none" strike="noStrike" baseline="0" dirty="0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BETWEEN 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keyword allows for 4000 &lt; x &lt; 6000 values to be selected.</a:t>
            </a:r>
          </a:p>
        </p:txBody>
      </p:sp>
    </p:spTree>
    <p:extLst>
      <p:ext uri="{BB962C8B-B14F-4D97-AF65-F5344CB8AC3E}">
        <p14:creationId xmlns:p14="http://schemas.microsoft.com/office/powerpoint/2010/main" val="3030792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>
            <a:spLocks noGrp="1"/>
          </p:cNvSpPr>
          <p:nvPr>
            <p:ph type="title"/>
          </p:nvPr>
        </p:nvSpPr>
        <p:spPr>
          <a:xfrm>
            <a:off x="375093" y="278156"/>
            <a:ext cx="4477323" cy="7344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Executive Summary</a:t>
            </a:r>
            <a:endParaRPr sz="3200" dirty="0"/>
          </a:p>
        </p:txBody>
      </p:sp>
      <p:sp>
        <p:nvSpPr>
          <p:cNvPr id="3" name="Google Shape;264;p41">
            <a:extLst>
              <a:ext uri="{FF2B5EF4-FFF2-40B4-BE49-F238E27FC236}">
                <a16:creationId xmlns:a16="http://schemas.microsoft.com/office/drawing/2014/main" id="{49F99454-E03D-7A74-DAF9-39D022EF88D8}"/>
              </a:ext>
            </a:extLst>
          </p:cNvPr>
          <p:cNvSpPr txBox="1">
            <a:spLocks/>
          </p:cNvSpPr>
          <p:nvPr/>
        </p:nvSpPr>
        <p:spPr>
          <a:xfrm>
            <a:off x="570165" y="1012634"/>
            <a:ext cx="3860176" cy="2115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800" b="0" i="0" u="none" strike="noStrike" cap="none">
                <a:solidFill>
                  <a:schemeClr val="dk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600" b="0" i="0" u="none" strike="noStrike" cap="none">
                <a:solidFill>
                  <a:schemeClr val="lt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600" b="0" i="0" u="none" strike="noStrike" cap="none">
                <a:solidFill>
                  <a:schemeClr val="lt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600" b="0" i="0" u="none" strike="noStrike" cap="none">
                <a:solidFill>
                  <a:schemeClr val="lt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600" b="0" i="0" u="none" strike="noStrike" cap="none">
                <a:solidFill>
                  <a:schemeClr val="lt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600" b="0" i="0" u="none" strike="noStrike" cap="none">
                <a:solidFill>
                  <a:schemeClr val="lt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600" b="0" i="0" u="none" strike="noStrike" cap="none">
                <a:solidFill>
                  <a:schemeClr val="lt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600" b="0" i="0" u="none" strike="noStrike" cap="none">
                <a:solidFill>
                  <a:schemeClr val="lt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600" b="0" i="0" u="none" strike="noStrike" cap="none">
                <a:solidFill>
                  <a:schemeClr val="lt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9pPr>
          </a:lstStyle>
          <a:p>
            <a:pPr marL="0" indent="0"/>
            <a:r>
              <a:rPr lang="en-US" b="1" dirty="0"/>
              <a:t>Summary of Methodologies:</a:t>
            </a:r>
          </a:p>
          <a:p>
            <a:pPr marL="0" indent="0"/>
            <a:r>
              <a:rPr lang="en-US" dirty="0"/>
              <a:t>This project follows thee steps: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Data Collection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Data Wrangling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Exploratory Data Analysis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Interactive Visual Analytics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Predictive Analysis (Classification</a:t>
            </a:r>
            <a:r>
              <a:rPr lang="en-US" dirty="0"/>
              <a:t>)</a:t>
            </a:r>
          </a:p>
        </p:txBody>
      </p:sp>
      <p:sp>
        <p:nvSpPr>
          <p:cNvPr id="6" name="Google Shape;264;p41">
            <a:extLst>
              <a:ext uri="{FF2B5EF4-FFF2-40B4-BE49-F238E27FC236}">
                <a16:creationId xmlns:a16="http://schemas.microsoft.com/office/drawing/2014/main" id="{9EE7617F-6E4C-6E34-DACC-4A6E1EE8AE21}"/>
              </a:ext>
            </a:extLst>
          </p:cNvPr>
          <p:cNvSpPr txBox="1">
            <a:spLocks/>
          </p:cNvSpPr>
          <p:nvPr/>
        </p:nvSpPr>
        <p:spPr>
          <a:xfrm>
            <a:off x="570165" y="2976891"/>
            <a:ext cx="4477323" cy="1899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800" b="0" i="0" u="none" strike="noStrike" cap="none">
                <a:solidFill>
                  <a:schemeClr val="dk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600" b="0" i="0" u="none" strike="noStrike" cap="none">
                <a:solidFill>
                  <a:schemeClr val="lt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600" b="0" i="0" u="none" strike="noStrike" cap="none">
                <a:solidFill>
                  <a:schemeClr val="lt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600" b="0" i="0" u="none" strike="noStrike" cap="none">
                <a:solidFill>
                  <a:schemeClr val="lt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600" b="0" i="0" u="none" strike="noStrike" cap="none">
                <a:solidFill>
                  <a:schemeClr val="lt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600" b="0" i="0" u="none" strike="noStrike" cap="none">
                <a:solidFill>
                  <a:schemeClr val="lt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600" b="0" i="0" u="none" strike="noStrike" cap="none">
                <a:solidFill>
                  <a:schemeClr val="lt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600" b="0" i="0" u="none" strike="noStrike" cap="none">
                <a:solidFill>
                  <a:schemeClr val="lt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600" b="0" i="0" u="none" strike="noStrike" cap="none">
                <a:solidFill>
                  <a:schemeClr val="lt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9pPr>
          </a:lstStyle>
          <a:p>
            <a:pPr marL="0" indent="0"/>
            <a:r>
              <a:rPr lang="en-US" b="1" dirty="0"/>
              <a:t>Summary of Results:</a:t>
            </a:r>
          </a:p>
          <a:p>
            <a:pPr marL="0" indent="0"/>
            <a:r>
              <a:rPr lang="en-US" dirty="0"/>
              <a:t>This project produced the following outputs and visualizations: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Exploratory Data Analysis (EDA) results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Geospatial Analytics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Interactive Dashboard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Predictive Analysis of classification models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6E693F-1276-6F0F-5EDD-ECB6DBEB2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998720" y="438912"/>
            <a:ext cx="3770188" cy="443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16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65" y="232080"/>
            <a:ext cx="8394199" cy="999312"/>
          </a:xfrm>
        </p:spPr>
        <p:txBody>
          <a:bodyPr/>
          <a:lstStyle/>
          <a:p>
            <a:pPr algn="l"/>
            <a:r>
              <a:rPr lang="en-US" sz="3000" dirty="0"/>
              <a:t>Total Number of Successful and Failure Mission Outcomes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A401B6-2624-39AB-71C4-90A59D187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90" y="1364597"/>
            <a:ext cx="8198820" cy="19555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6CB927-870C-7200-A6FA-4BCE64145760}"/>
              </a:ext>
            </a:extLst>
          </p:cNvPr>
          <p:cNvSpPr txBox="1"/>
          <p:nvPr/>
        </p:nvSpPr>
        <p:spPr>
          <a:xfrm>
            <a:off x="644974" y="3926672"/>
            <a:ext cx="78540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The </a:t>
            </a:r>
            <a:r>
              <a:rPr lang="en-US" sz="1800" b="0" i="0" u="none" strike="noStrike" baseline="0" dirty="0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COUNT 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keyword is used to calculate the total number of mission outcomes, and the </a:t>
            </a:r>
            <a:r>
              <a:rPr lang="en-US" sz="1800" b="0" i="0" u="none" strike="noStrike" baseline="0" dirty="0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GROUPBY 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keyword is also used to group these results by the type of mission outcome.</a:t>
            </a:r>
          </a:p>
        </p:txBody>
      </p:sp>
    </p:spTree>
    <p:extLst>
      <p:ext uri="{BB962C8B-B14F-4D97-AF65-F5344CB8AC3E}">
        <p14:creationId xmlns:p14="http://schemas.microsoft.com/office/powerpoint/2010/main" val="217386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65" y="232080"/>
            <a:ext cx="6955543" cy="731088"/>
          </a:xfrm>
        </p:spPr>
        <p:txBody>
          <a:bodyPr/>
          <a:lstStyle/>
          <a:p>
            <a:r>
              <a:rPr lang="en-US" sz="3000" dirty="0"/>
              <a:t>Boosters Carried Maximum Payload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33E77-5027-3C75-11E2-149359B44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64" y="1302246"/>
            <a:ext cx="7447211" cy="12695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F91BF0-64B2-B5F1-C445-A4AEE5DDF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319" y="1106303"/>
            <a:ext cx="1147412" cy="3214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CE3874-C6DB-B896-94E5-9E89CCF3F899}"/>
              </a:ext>
            </a:extLst>
          </p:cNvPr>
          <p:cNvSpPr txBox="1"/>
          <p:nvPr/>
        </p:nvSpPr>
        <p:spPr>
          <a:xfrm>
            <a:off x="347465" y="3072327"/>
            <a:ext cx="68531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A subquery is used here. The </a:t>
            </a:r>
            <a:r>
              <a:rPr lang="en-US" sz="1800" b="0" i="0" u="none" strike="noStrike" baseline="0" dirty="0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SELECT 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statement within the brackets finds the maximum payload, and this value is used in the </a:t>
            </a:r>
            <a:r>
              <a:rPr lang="en-US" sz="1800" b="0" i="0" u="none" strike="noStrike" baseline="0" dirty="0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WHERE 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condition. The </a:t>
            </a:r>
            <a:r>
              <a:rPr lang="en-US" sz="1800" b="0" i="0" u="none" strike="noStrike" baseline="0" dirty="0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DISTINCT 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keyword is then used to retrieve only distinct /unique booster versions. </a:t>
            </a:r>
          </a:p>
        </p:txBody>
      </p:sp>
    </p:spTree>
    <p:extLst>
      <p:ext uri="{BB962C8B-B14F-4D97-AF65-F5344CB8AC3E}">
        <p14:creationId xmlns:p14="http://schemas.microsoft.com/office/powerpoint/2010/main" val="31238921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65" y="244272"/>
            <a:ext cx="4224535" cy="731088"/>
          </a:xfrm>
        </p:spPr>
        <p:txBody>
          <a:bodyPr/>
          <a:lstStyle/>
          <a:p>
            <a:r>
              <a:rPr lang="en-US" sz="3000" dirty="0"/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CA6EB7-8D40-30AD-FF70-F8A37161B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222" y="1240734"/>
            <a:ext cx="6751556" cy="2093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BE0A0D-8141-72D6-38F2-E34D6B943398}"/>
              </a:ext>
            </a:extLst>
          </p:cNvPr>
          <p:cNvSpPr txBox="1"/>
          <p:nvPr/>
        </p:nvSpPr>
        <p:spPr>
          <a:xfrm>
            <a:off x="644974" y="3926672"/>
            <a:ext cx="78540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The </a:t>
            </a:r>
            <a:r>
              <a:rPr lang="en-US" sz="1800" b="0" i="0" u="none" strike="noStrike" baseline="0" dirty="0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WHERE 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keyword is used to filter the results to include only failed landing outcomes, </a:t>
            </a:r>
            <a:r>
              <a:rPr lang="en-US" sz="1800" b="0" i="0" u="none" strike="noStrike" baseline="0" dirty="0">
                <a:solidFill>
                  <a:srgbClr val="2C7AAA"/>
                </a:solidFill>
                <a:latin typeface="Mukta Mahee Light" panose="020B0604020202020204" charset="0"/>
                <a:cs typeface="Mukta Mahee Light" panose="020B0604020202020204" charset="0"/>
              </a:rPr>
              <a:t>AND </a:t>
            </a:r>
            <a:r>
              <a:rPr lang="en-US" sz="18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is used to combine two conditions.</a:t>
            </a:r>
            <a:endParaRPr lang="en-US" sz="1800" b="0" i="0" u="none" strike="noStrike" baseline="0" dirty="0">
              <a:solidFill>
                <a:srgbClr val="2C7AAA"/>
              </a:solidFill>
              <a:latin typeface="Mukta Mahee Light" panose="020B0604020202020204" charset="0"/>
              <a:cs typeface="Mukta Mahee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0346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268" y="232080"/>
            <a:ext cx="8601463" cy="1048080"/>
          </a:xfrm>
        </p:spPr>
        <p:txBody>
          <a:bodyPr/>
          <a:lstStyle/>
          <a:p>
            <a:pPr algn="l"/>
            <a:r>
              <a:rPr lang="en-US" sz="3000" dirty="0">
                <a:solidFill>
                  <a:schemeClr val="tx1"/>
                </a:solidFill>
                <a:latin typeface="Raleway" pitchFamily="2" charset="0"/>
              </a:rPr>
              <a:t>Rank Landing Outcomes Between 2010-06-04 and 2017-03-20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DF9D45-8CA9-C61F-E57D-45FD11B75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36" y="1703120"/>
            <a:ext cx="4745866" cy="23893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B34E2A-8A1B-0D87-5CA7-3612F20CA1AD}"/>
              </a:ext>
            </a:extLst>
          </p:cNvPr>
          <p:cNvSpPr txBox="1"/>
          <p:nvPr/>
        </p:nvSpPr>
        <p:spPr>
          <a:xfrm>
            <a:off x="5151117" y="1605152"/>
            <a:ext cx="367937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0" i="0" u="none" strike="noStrike" baseline="0" dirty="0">
                <a:solidFill>
                  <a:srgbClr val="FFFFFF"/>
                </a:solidFill>
                <a:latin typeface="Ubuntu" panose="020B0504030602030204" pitchFamily="34" charset="0"/>
              </a:rPr>
              <a:t>The </a:t>
            </a:r>
            <a:r>
              <a:rPr lang="en-US" sz="1800" b="0" i="0" u="none" strike="noStrike" baseline="0" dirty="0">
                <a:solidFill>
                  <a:srgbClr val="60AEEE"/>
                </a:solidFill>
                <a:latin typeface="Consolas" panose="020B0609020204030204" pitchFamily="49" charset="0"/>
              </a:rPr>
              <a:t>WHERE 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Ubuntu" panose="020B0504030602030204" pitchFamily="34" charset="0"/>
              </a:rPr>
              <a:t>keyword is used with the </a:t>
            </a:r>
            <a:r>
              <a:rPr lang="en-US" sz="1800" b="0" i="0" u="none" strike="noStrike" baseline="0" dirty="0">
                <a:solidFill>
                  <a:srgbClr val="60AEEE"/>
                </a:solidFill>
                <a:latin typeface="Consolas" panose="020B0609020204030204" pitchFamily="49" charset="0"/>
              </a:rPr>
              <a:t>BETWEEN 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Ubuntu" panose="020B0504030602030204" pitchFamily="34" charset="0"/>
              </a:rPr>
              <a:t>keyword to filter the results to dates only within those specified. The results are then grouped and ordered, using the keywords </a:t>
            </a:r>
            <a:r>
              <a:rPr lang="en-US" sz="1800" b="0" i="0" u="none" strike="noStrike" baseline="0" dirty="0">
                <a:solidFill>
                  <a:srgbClr val="2C7AAA"/>
                </a:solidFill>
                <a:latin typeface="Ubuntu" panose="020B0504030602030204" pitchFamily="34" charset="0"/>
              </a:rPr>
              <a:t>GROUP BY 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Ubuntu" panose="020B0504030602030204" pitchFamily="34" charset="0"/>
              </a:rPr>
              <a:t>and </a:t>
            </a:r>
            <a:r>
              <a:rPr lang="en-US" sz="1800" b="0" i="0" u="none" strike="noStrike" baseline="0" dirty="0">
                <a:solidFill>
                  <a:srgbClr val="2C7AAA"/>
                </a:solidFill>
                <a:latin typeface="Ubuntu" panose="020B0504030602030204" pitchFamily="34" charset="0"/>
              </a:rPr>
              <a:t>ORDER BY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Ubuntu" panose="020B0504030602030204" pitchFamily="34" charset="0"/>
              </a:rPr>
              <a:t>, respectively, where DESC is used to specify the descending order.</a:t>
            </a:r>
          </a:p>
        </p:txBody>
      </p:sp>
    </p:spTree>
    <p:extLst>
      <p:ext uri="{BB962C8B-B14F-4D97-AF65-F5344CB8AC3E}">
        <p14:creationId xmlns:p14="http://schemas.microsoft.com/office/powerpoint/2010/main" val="18707149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l="5000"/>
          </a:stretch>
        </a:blip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2"/>
          <p:cNvSpPr txBox="1">
            <a:spLocks noGrp="1"/>
          </p:cNvSpPr>
          <p:nvPr>
            <p:ph type="title"/>
          </p:nvPr>
        </p:nvSpPr>
        <p:spPr>
          <a:xfrm>
            <a:off x="1122744" y="1573050"/>
            <a:ext cx="6898512" cy="19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baseline="0" dirty="0">
                <a:solidFill>
                  <a:srgbClr val="97CDE5"/>
                </a:solidFill>
                <a:latin typeface="Raleway" pitchFamily="2" charset="0"/>
              </a:rPr>
              <a:t>Launch Sites Proximity Analysis –</a:t>
            </a:r>
            <a:br>
              <a:rPr lang="en-US" sz="4000" b="1" i="0" u="none" strike="noStrike" baseline="0" dirty="0">
                <a:gradFill>
                  <a:gsLst>
                    <a:gs pos="0">
                      <a:schemeClr val="bg1">
                        <a:lumMod val="10000"/>
                        <a:lumOff val="90000"/>
                      </a:schemeClr>
                    </a:gs>
                    <a:gs pos="23000">
                      <a:schemeClr val="tx1">
                        <a:lumMod val="75000"/>
                      </a:schemeClr>
                    </a:gs>
                    <a:gs pos="69000">
                      <a:schemeClr val="bg1">
                        <a:lumMod val="10000"/>
                        <a:lumOff val="90000"/>
                      </a:schemeClr>
                    </a:gs>
                    <a:gs pos="97000">
                      <a:schemeClr val="tx1">
                        <a:lumMod val="75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Raleway" pitchFamily="2" charset="0"/>
              </a:rPr>
            </a:br>
            <a:r>
              <a:rPr lang="en-US" sz="4000" b="1" i="0" u="none" strike="noStrike" baseline="0" dirty="0">
                <a:solidFill>
                  <a:srgbClr val="2C7AAA"/>
                </a:solidFill>
                <a:latin typeface="Raleway" pitchFamily="2" charset="0"/>
              </a:rPr>
              <a:t>Folium Interactive Map</a:t>
            </a:r>
            <a:endParaRPr sz="4000" dirty="0">
              <a:solidFill>
                <a:srgbClr val="2C7AAA"/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9436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003" y="232080"/>
            <a:ext cx="8517131" cy="847420"/>
          </a:xfrm>
        </p:spPr>
        <p:txBody>
          <a:bodyPr/>
          <a:lstStyle/>
          <a:p>
            <a:pPr algn="l"/>
            <a:r>
              <a:rPr lang="en-US" sz="3000" dirty="0">
                <a:solidFill>
                  <a:schemeClr val="tx1"/>
                </a:solidFill>
                <a:latin typeface="Raleway" pitchFamily="2" charset="0"/>
              </a:rPr>
              <a:t>Marking All Launch Sites on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9B5D7D-31B3-C9D8-9248-571767BCF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72" y="1079500"/>
            <a:ext cx="4272643" cy="255269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5E89EFC-9D7C-FD4D-E5DA-658671D73007}"/>
              </a:ext>
            </a:extLst>
          </p:cNvPr>
          <p:cNvSpPr/>
          <p:nvPr/>
        </p:nvSpPr>
        <p:spPr>
          <a:xfrm>
            <a:off x="4572000" y="2336800"/>
            <a:ext cx="152400" cy="141605"/>
          </a:xfrm>
          <a:prstGeom prst="ellipse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F722B62-FA74-C423-BE6C-23EF3FC18D7C}"/>
              </a:ext>
            </a:extLst>
          </p:cNvPr>
          <p:cNvSpPr/>
          <p:nvPr/>
        </p:nvSpPr>
        <p:spPr>
          <a:xfrm>
            <a:off x="591820" y="1635760"/>
            <a:ext cx="144780" cy="144780"/>
          </a:xfrm>
          <a:prstGeom prst="ellipse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4CDFE9-4788-E01E-C929-7CD986503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923" y="1079500"/>
            <a:ext cx="3684245" cy="255269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1F07DB5-3AEA-6E05-5CC1-2ABDFFDB6C5F}"/>
              </a:ext>
            </a:extLst>
          </p:cNvPr>
          <p:cNvSpPr/>
          <p:nvPr/>
        </p:nvSpPr>
        <p:spPr>
          <a:xfrm>
            <a:off x="7940040" y="2249165"/>
            <a:ext cx="116840" cy="124460"/>
          </a:xfrm>
          <a:prstGeom prst="ellipse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74D78EA-3E07-7CBD-5957-34427E9A997F}"/>
              </a:ext>
            </a:extLst>
          </p:cNvPr>
          <p:cNvSpPr/>
          <p:nvPr/>
        </p:nvSpPr>
        <p:spPr>
          <a:xfrm>
            <a:off x="8128000" y="2283142"/>
            <a:ext cx="116840" cy="124460"/>
          </a:xfrm>
          <a:prstGeom prst="ellipse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617AD1-2C26-6AE2-2A97-443A1A158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3407" y="3778040"/>
            <a:ext cx="1930761" cy="12378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698B930-BC2F-ABC8-8740-7CD2C579DDE4}"/>
              </a:ext>
            </a:extLst>
          </p:cNvPr>
          <p:cNvSpPr txBox="1"/>
          <p:nvPr/>
        </p:nvSpPr>
        <p:spPr>
          <a:xfrm>
            <a:off x="559072" y="4084897"/>
            <a:ext cx="5330763" cy="624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8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Mukta Mahee Light" panose="020B0604020202020204" charset="0"/>
                <a:cs typeface="Mukta Mahee Light" panose="020B0604020202020204" charset="0"/>
              </a:rPr>
              <a:t>All SpaceX launch site are on coasts of the United States of America, Specifically on east coast.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676A70-86FE-03ED-9014-5DAADDD7E9A2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4702082" y="2336800"/>
            <a:ext cx="3237958" cy="20738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99FF276-222E-8E8E-A9D2-4617E35C73F4}"/>
              </a:ext>
            </a:extLst>
          </p:cNvPr>
          <p:cNvCxnSpPr>
            <a:cxnSpLocks/>
          </p:cNvCxnSpPr>
          <p:nvPr/>
        </p:nvCxnSpPr>
        <p:spPr>
          <a:xfrm flipH="1">
            <a:off x="8056880" y="2478405"/>
            <a:ext cx="187960" cy="1585595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7104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268" y="232080"/>
            <a:ext cx="8601463" cy="867515"/>
          </a:xfrm>
        </p:spPr>
        <p:txBody>
          <a:bodyPr/>
          <a:lstStyle/>
          <a:p>
            <a:pPr algn="l"/>
            <a:r>
              <a:rPr lang="en-US" sz="3000" dirty="0">
                <a:solidFill>
                  <a:schemeClr val="tx1"/>
                </a:solidFill>
                <a:latin typeface="Raleway" pitchFamily="2" charset="0"/>
              </a:rPr>
              <a:t>Success/Failed Launch on each site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011EB1-2DCD-1FB2-CB30-CB620A1A9915}"/>
              </a:ext>
            </a:extLst>
          </p:cNvPr>
          <p:cNvSpPr txBox="1"/>
          <p:nvPr/>
        </p:nvSpPr>
        <p:spPr>
          <a:xfrm>
            <a:off x="5595108" y="1442115"/>
            <a:ext cx="3408668" cy="1687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8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Mukta Mahee Light" panose="020B0604020202020204" charset="0"/>
                <a:cs typeface="Mukta Mahee Light" panose="020B0604020202020204" charset="0"/>
              </a:rPr>
              <a:t>Launches have been grouped into clusters, where green color shows success while red color shows failed launches. </a:t>
            </a:r>
          </a:p>
          <a:p>
            <a:pPr marL="285750" indent="-285750" algn="just">
              <a:lnSpc>
                <a:spcPct val="108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Mukta Mahee Light" panose="020B0604020202020204" charset="0"/>
                <a:cs typeface="Mukta Mahee Light" panose="020B0604020202020204" charset="0"/>
              </a:rPr>
              <a:t>Most o</a:t>
            </a:r>
            <a:r>
              <a:rPr lang="en-US" sz="16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f the launches has done in Florida and California.</a:t>
            </a:r>
            <a:endParaRPr lang="en-US" sz="1600" b="0" i="0" dirty="0">
              <a:solidFill>
                <a:schemeClr val="tx1"/>
              </a:solidFill>
              <a:effectLst/>
              <a:latin typeface="Mukta Mahee Light" panose="020B0604020202020204" charset="0"/>
              <a:cs typeface="Mukta Mahee Light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8AD208-9E67-221F-C7CB-A2619D38E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12" y="1099595"/>
            <a:ext cx="4721769" cy="23728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36E7CD-91C1-C3A4-C9E4-56CC10188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071" y="3666568"/>
            <a:ext cx="2819207" cy="13467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CB89DD-E5DD-D256-1A08-F531DA6CB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477" y="3699858"/>
            <a:ext cx="1597304" cy="13467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8EFF0B-F40C-AAF7-F428-12AE287211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495" y="3699858"/>
            <a:ext cx="1737308" cy="13467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6A5CBC-907F-4954-5C51-CD9249D9DC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8419" y="3666568"/>
            <a:ext cx="1597305" cy="134670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EA80B9C-03AE-CA6C-5802-41A1E00E149D}"/>
              </a:ext>
            </a:extLst>
          </p:cNvPr>
          <p:cNvCxnSpPr>
            <a:cxnSpLocks/>
          </p:cNvCxnSpPr>
          <p:nvPr/>
        </p:nvCxnSpPr>
        <p:spPr>
          <a:xfrm>
            <a:off x="1041722" y="2571750"/>
            <a:ext cx="277792" cy="1479389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CD39B3-A101-D646-43B2-327449BF7AB3}"/>
              </a:ext>
            </a:extLst>
          </p:cNvPr>
          <p:cNvCxnSpPr>
            <a:cxnSpLocks/>
          </p:cNvCxnSpPr>
          <p:nvPr/>
        </p:nvCxnSpPr>
        <p:spPr>
          <a:xfrm>
            <a:off x="3599725" y="2846437"/>
            <a:ext cx="1995383" cy="950059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D6C27AA-ACE8-5F5B-5D1B-AE828EA2DDF7}"/>
              </a:ext>
            </a:extLst>
          </p:cNvPr>
          <p:cNvCxnSpPr>
            <a:cxnSpLocks/>
          </p:cNvCxnSpPr>
          <p:nvPr/>
        </p:nvCxnSpPr>
        <p:spPr>
          <a:xfrm flipH="1">
            <a:off x="3599725" y="4236541"/>
            <a:ext cx="810229" cy="103378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08973BC-830A-8149-2F4A-9C17BF518A50}"/>
              </a:ext>
            </a:extLst>
          </p:cNvPr>
          <p:cNvCxnSpPr>
            <a:cxnSpLocks/>
          </p:cNvCxnSpPr>
          <p:nvPr/>
        </p:nvCxnSpPr>
        <p:spPr>
          <a:xfrm flipV="1">
            <a:off x="6936928" y="4373210"/>
            <a:ext cx="598191" cy="106193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213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268" y="232080"/>
            <a:ext cx="8601463" cy="575640"/>
          </a:xfrm>
        </p:spPr>
        <p:txBody>
          <a:bodyPr/>
          <a:lstStyle/>
          <a:p>
            <a:pPr algn="l"/>
            <a:r>
              <a:rPr lang="en-US" sz="3000" dirty="0">
                <a:solidFill>
                  <a:schemeClr val="tx1"/>
                </a:solidFill>
                <a:latin typeface="Raleway" pitchFamily="2" charset="0"/>
              </a:rPr>
              <a:t>Launch Site Distance to Proximities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72D088-6846-F99E-3355-677DCBC84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49" y="918195"/>
            <a:ext cx="4834132" cy="24311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402137-967D-E340-5853-EFD48A17D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018" y="918195"/>
            <a:ext cx="3120758" cy="10884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F8BEA5-93B9-C551-B8DD-53986271FFE7}"/>
              </a:ext>
            </a:extLst>
          </p:cNvPr>
          <p:cNvSpPr txBox="1"/>
          <p:nvPr/>
        </p:nvSpPr>
        <p:spPr>
          <a:xfrm>
            <a:off x="377950" y="3902695"/>
            <a:ext cx="4486150" cy="624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8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Mukta Mahee Light" panose="020B0604020202020204" charset="0"/>
                <a:cs typeface="Mukta Mahee Light" panose="020B0604020202020204" charset="0"/>
              </a:rPr>
              <a:t>We used </a:t>
            </a:r>
            <a:r>
              <a:rPr lang="en-US" sz="1600" b="0" i="0" dirty="0">
                <a:solidFill>
                  <a:srgbClr val="81DEFF"/>
                </a:solidFill>
                <a:effectLst/>
                <a:latin typeface="Mukta Mahee Light" panose="020B0604020202020204" charset="0"/>
                <a:cs typeface="Mukta Mahee Light" panose="020B0604020202020204" charset="0"/>
              </a:rPr>
              <a:t>CCAFS SLC-40 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Mukta Mahee Light" panose="020B0604020202020204" charset="0"/>
                <a:cs typeface="Mukta Mahee Light" panose="020B0604020202020204" charset="0"/>
              </a:rPr>
              <a:t>launch site as example from where we can understand of launch sites.</a:t>
            </a:r>
            <a:endParaRPr lang="en-US" sz="1600" b="0" i="0" dirty="0">
              <a:solidFill>
                <a:srgbClr val="81DEFF"/>
              </a:solidFill>
              <a:effectLst/>
              <a:latin typeface="Mukta Mahee Light" panose="020B0604020202020204" charset="0"/>
              <a:cs typeface="Mukta Mahee Light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8CD8A6-D43B-0FDA-5102-960D99FF275D}"/>
              </a:ext>
            </a:extLst>
          </p:cNvPr>
          <p:cNvSpPr txBox="1"/>
          <p:nvPr/>
        </p:nvSpPr>
        <p:spPr>
          <a:xfrm>
            <a:off x="5464063" y="2239678"/>
            <a:ext cx="3408668" cy="2851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3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Are launch sites in close proximity to railways? </a:t>
            </a:r>
          </a:p>
          <a:p>
            <a:pPr algn="just">
              <a:spcAft>
                <a:spcPts val="500"/>
              </a:spcAft>
              <a:buClr>
                <a:schemeClr val="tx1"/>
              </a:buClr>
            </a:pPr>
            <a:r>
              <a:rPr lang="en-US" sz="1300" b="0" i="0" u="none" strike="noStrike" baseline="0" dirty="0">
                <a:solidFill>
                  <a:srgbClr val="81DEFF"/>
                </a:solidFill>
                <a:latin typeface="Mukta Mahee Light" panose="020B0604020202020204" charset="0"/>
                <a:cs typeface="Mukta Mahee Light" panose="020B0604020202020204" charset="0"/>
              </a:rPr>
              <a:t>YES. </a:t>
            </a:r>
            <a:r>
              <a:rPr lang="en-US" sz="13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The coast line is only 0.87km due East.</a:t>
            </a:r>
          </a:p>
          <a:p>
            <a:pPr marL="171450" indent="-1714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3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Are launch sites in close proximity to highways? </a:t>
            </a:r>
          </a:p>
          <a:p>
            <a:pPr algn="just">
              <a:spcAft>
                <a:spcPts val="500"/>
              </a:spcAft>
              <a:buClr>
                <a:schemeClr val="tx1"/>
              </a:buClr>
            </a:pPr>
            <a:r>
              <a:rPr lang="en-US" sz="1300" b="0" i="0" u="none" strike="noStrike" baseline="0" dirty="0">
                <a:solidFill>
                  <a:srgbClr val="81DEFF"/>
                </a:solidFill>
                <a:latin typeface="Mukta Mahee Light" panose="020B0604020202020204" charset="0"/>
                <a:cs typeface="Mukta Mahee Light" panose="020B0604020202020204" charset="0"/>
              </a:rPr>
              <a:t>YES. </a:t>
            </a:r>
            <a:r>
              <a:rPr lang="en-US" sz="13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The nearest highway is only 0.59km away. </a:t>
            </a:r>
          </a:p>
          <a:p>
            <a:pPr marL="171450" indent="-1714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3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Are launch sites in close proximity to railways?</a:t>
            </a:r>
          </a:p>
          <a:p>
            <a:pPr algn="just">
              <a:spcAft>
                <a:spcPts val="500"/>
              </a:spcAft>
              <a:buClr>
                <a:schemeClr val="tx1"/>
              </a:buClr>
            </a:pPr>
            <a:r>
              <a:rPr lang="en-US" sz="1300" b="0" i="0" u="none" strike="noStrike" baseline="0" dirty="0">
                <a:solidFill>
                  <a:srgbClr val="81DEFF"/>
                </a:solidFill>
                <a:latin typeface="Mukta Mahee Light" panose="020B0604020202020204" charset="0"/>
                <a:cs typeface="Mukta Mahee Light" panose="020B0604020202020204" charset="0"/>
              </a:rPr>
              <a:t>YES. </a:t>
            </a:r>
            <a:r>
              <a:rPr lang="en-US" sz="13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The nearest railway is only 1.29 km away.</a:t>
            </a:r>
          </a:p>
          <a:p>
            <a:pPr marL="171450" indent="-1714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3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Do launch sites keep certain distance away from cities? </a:t>
            </a:r>
          </a:p>
          <a:p>
            <a:pPr algn="just">
              <a:buClr>
                <a:schemeClr val="tx1"/>
              </a:buClr>
            </a:pPr>
            <a:r>
              <a:rPr lang="en-US" sz="1300" b="0" i="0" u="none" strike="noStrike" baseline="0" dirty="0">
                <a:solidFill>
                  <a:srgbClr val="81DEFF"/>
                </a:solidFill>
                <a:latin typeface="Mukta Mahee Light" panose="020B0604020202020204" charset="0"/>
                <a:cs typeface="Mukta Mahee Light" panose="020B0604020202020204" charset="0"/>
              </a:rPr>
              <a:t>YES. </a:t>
            </a:r>
            <a:r>
              <a:rPr lang="en-US" sz="13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The nearest city is 51.74 km away.</a:t>
            </a:r>
          </a:p>
          <a:p>
            <a:pPr marL="285750" indent="-285750" algn="just">
              <a:lnSpc>
                <a:spcPct val="108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000" b="0" i="0" dirty="0">
              <a:solidFill>
                <a:srgbClr val="81DEFF"/>
              </a:solidFill>
              <a:effectLst/>
              <a:latin typeface="Mukta Mahee Light" panose="020B0604020202020204" charset="0"/>
              <a:cs typeface="Mukta Mahee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568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l="5000"/>
          </a:stretch>
        </a:blip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2"/>
          <p:cNvSpPr txBox="1">
            <a:spLocks noGrp="1"/>
          </p:cNvSpPr>
          <p:nvPr>
            <p:ph type="title"/>
          </p:nvPr>
        </p:nvSpPr>
        <p:spPr>
          <a:xfrm>
            <a:off x="1122744" y="1573050"/>
            <a:ext cx="6898512" cy="19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baseline="0" dirty="0">
                <a:solidFill>
                  <a:srgbClr val="97CDE5"/>
                </a:solidFill>
                <a:latin typeface="Raleway" pitchFamily="2" charset="0"/>
              </a:rPr>
              <a:t>Interactive Dashboard –</a:t>
            </a:r>
            <a:br>
              <a:rPr lang="en-US" sz="4000" b="1" i="0" u="none" strike="noStrike" baseline="0" dirty="0">
                <a:gradFill>
                  <a:gsLst>
                    <a:gs pos="0">
                      <a:schemeClr val="bg1">
                        <a:lumMod val="10000"/>
                        <a:lumOff val="90000"/>
                      </a:schemeClr>
                    </a:gs>
                    <a:gs pos="23000">
                      <a:schemeClr val="tx1">
                        <a:lumMod val="75000"/>
                      </a:schemeClr>
                    </a:gs>
                    <a:gs pos="69000">
                      <a:schemeClr val="bg1">
                        <a:lumMod val="10000"/>
                        <a:lumOff val="90000"/>
                      </a:schemeClr>
                    </a:gs>
                    <a:gs pos="97000">
                      <a:schemeClr val="tx1">
                        <a:lumMod val="75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Raleway" pitchFamily="2" charset="0"/>
              </a:rPr>
            </a:br>
            <a:r>
              <a:rPr lang="en-US" sz="4000" b="1" i="0" u="none" strike="noStrike" baseline="0" dirty="0">
                <a:solidFill>
                  <a:srgbClr val="2C7AAA"/>
                </a:solidFill>
                <a:latin typeface="Raleway" pitchFamily="2" charset="0"/>
              </a:rPr>
              <a:t>Plotly Dash</a:t>
            </a:r>
            <a:endParaRPr sz="4000" dirty="0">
              <a:solidFill>
                <a:srgbClr val="2C7AAA"/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122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268" y="232080"/>
            <a:ext cx="8601463" cy="606120"/>
          </a:xfrm>
        </p:spPr>
        <p:txBody>
          <a:bodyPr/>
          <a:lstStyle/>
          <a:p>
            <a:pPr algn="l"/>
            <a:r>
              <a:rPr lang="en-US" sz="3000" dirty="0">
                <a:solidFill>
                  <a:schemeClr val="tx1"/>
                </a:solidFill>
                <a:latin typeface="Raleway" pitchFamily="2" charset="0"/>
              </a:rPr>
              <a:t>Total Success launches by Site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F8B0AB-460D-F9A5-DB30-AB27A9C61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68" y="1062189"/>
            <a:ext cx="8601463" cy="24684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C0A0116-368A-EFA2-AE8B-F44079FA82B5}"/>
              </a:ext>
            </a:extLst>
          </p:cNvPr>
          <p:cNvSpPr txBox="1"/>
          <p:nvPr/>
        </p:nvSpPr>
        <p:spPr>
          <a:xfrm>
            <a:off x="271269" y="3853418"/>
            <a:ext cx="86014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The launch site </a:t>
            </a:r>
            <a:r>
              <a:rPr lang="en-US" sz="1600" b="0" i="0" u="none" strike="noStrike" baseline="0" dirty="0">
                <a:solidFill>
                  <a:srgbClr val="12ABDB"/>
                </a:solidFill>
                <a:latin typeface="Mukta Mahee Light" panose="020B0604020202020204" charset="0"/>
                <a:cs typeface="Mukta Mahee Light" panose="020B0604020202020204" charset="0"/>
              </a:rPr>
              <a:t>KSC LC-39 A </a:t>
            </a:r>
            <a:r>
              <a:rPr lang="en-US" sz="16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had the most successful launches, with 41.7% of the total successful launches.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While launch site </a:t>
            </a:r>
            <a:r>
              <a:rPr lang="en-US" sz="1600" dirty="0">
                <a:solidFill>
                  <a:srgbClr val="00B0F0"/>
                </a:solidFill>
                <a:latin typeface="Mukta Mahee Light" panose="020B0604020202020204" charset="0"/>
                <a:cs typeface="Mukta Mahee Light" panose="020B0604020202020204" charset="0"/>
              </a:rPr>
              <a:t>CCAFS SLC-40 </a:t>
            </a:r>
            <a:r>
              <a:rPr lang="en-US" sz="160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had the lowest success rate, with 12.5%.</a:t>
            </a:r>
            <a:endParaRPr lang="en-US" sz="1600" dirty="0">
              <a:latin typeface="Mukta Mahee Light" panose="020B0604020202020204" charset="0"/>
              <a:cs typeface="Mukta Mahee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732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53;p40">
            <a:extLst>
              <a:ext uri="{FF2B5EF4-FFF2-40B4-BE49-F238E27FC236}">
                <a16:creationId xmlns:a16="http://schemas.microsoft.com/office/drawing/2014/main" id="{EBD60C99-94DC-CCC3-F33D-7711622D74E2}"/>
              </a:ext>
            </a:extLst>
          </p:cNvPr>
          <p:cNvSpPr txBox="1">
            <a:spLocks/>
          </p:cNvSpPr>
          <p:nvPr/>
        </p:nvSpPr>
        <p:spPr>
          <a:xfrm>
            <a:off x="375093" y="278156"/>
            <a:ext cx="2843595" cy="734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200" dirty="0"/>
              <a:t>Introduction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67EACC-AE4E-5B3B-811F-EDA631799D16}"/>
              </a:ext>
            </a:extLst>
          </p:cNvPr>
          <p:cNvSpPr txBox="1"/>
          <p:nvPr/>
        </p:nvSpPr>
        <p:spPr>
          <a:xfrm>
            <a:off x="375093" y="1095897"/>
            <a:ext cx="5330763" cy="3549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8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chemeClr val="tx1"/>
                </a:solidFill>
                <a:effectLst/>
                <a:latin typeface="Mukta Mahee Light" panose="020B0604020202020204" charset="0"/>
                <a:cs typeface="Mukta Mahee Light" panose="020B0604020202020204" charset="0"/>
              </a:rPr>
              <a:t>SpaceX launches Falcon 9 rocket at a cost of 62 million dollars. </a:t>
            </a:r>
            <a:r>
              <a:rPr lang="en-US" sz="16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This is considerably cheaper than other providers (which usually cost upwards of $165m), and much of the savings are because SpaceX can land, and then re-use the first stage of the rocket.</a:t>
            </a:r>
          </a:p>
          <a:p>
            <a:pPr algn="just">
              <a:lnSpc>
                <a:spcPct val="108000"/>
              </a:lnSpc>
              <a:buClr>
                <a:schemeClr val="tx1"/>
              </a:buClr>
            </a:pPr>
            <a:endParaRPr lang="en-US" sz="1600" b="0" i="0" u="none" strike="noStrike" baseline="0" dirty="0">
              <a:solidFill>
                <a:srgbClr val="FFFFFF"/>
              </a:solidFill>
              <a:latin typeface="Mukta Mahee Light" panose="020B0604020202020204" charset="0"/>
              <a:cs typeface="Mukta Mahee Light" panose="020B0604020202020204" charset="0"/>
            </a:endParaRPr>
          </a:p>
          <a:p>
            <a:pPr marL="285750" indent="-285750" algn="just">
              <a:lnSpc>
                <a:spcPct val="108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I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Mukta Mahee Light" panose="020B0604020202020204" charset="0"/>
                <a:cs typeface="Mukta Mahee Light" panose="020B0604020202020204" charset="0"/>
              </a:rPr>
              <a:t>f we can make predictions on whether the first stage will land ,we can determine the cost of a launch. And use this information to asses whether or not an alternate company should bid and </a:t>
            </a:r>
            <a:r>
              <a:rPr lang="en-US" sz="16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S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Mukta Mahee Light" panose="020B0604020202020204" charset="0"/>
                <a:cs typeface="Mukta Mahee Light" panose="020B0604020202020204" charset="0"/>
              </a:rPr>
              <a:t>paceX for a rocket launch.</a:t>
            </a:r>
          </a:p>
          <a:p>
            <a:pPr marL="285750" indent="-285750" algn="just">
              <a:lnSpc>
                <a:spcPct val="108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Mukta Mahee Light" panose="020B0604020202020204" charset="0"/>
              <a:cs typeface="Mukta Mahee Light" panose="020B0604020202020204" charset="0"/>
            </a:endParaRPr>
          </a:p>
          <a:p>
            <a:pPr marL="285750" indent="-285750" algn="just">
              <a:lnSpc>
                <a:spcPct val="108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Mukta Mahee Light" panose="020B0604020202020204" charset="0"/>
                <a:cs typeface="Mukta Mahee Light" panose="020B0604020202020204" charset="0"/>
              </a:rPr>
              <a:t>Thi</a:t>
            </a:r>
            <a:r>
              <a:rPr lang="en-US" sz="16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s project will ultimately predict if the SpaceX Falcon 9 first stage will land successfully. </a:t>
            </a:r>
            <a:endParaRPr lang="en-US" sz="1600" b="0" i="0" dirty="0">
              <a:solidFill>
                <a:schemeClr val="tx1"/>
              </a:solidFill>
              <a:effectLst/>
              <a:latin typeface="Mukta Mahee Light" panose="020B0604020202020204" charset="0"/>
              <a:cs typeface="Mukta Mahee Light" panose="020B060402020202020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E2B9A2E-DE3C-90A6-5855-FB37E2E26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60735" y="475488"/>
            <a:ext cx="2508172" cy="4267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833" y="232080"/>
            <a:ext cx="8720332" cy="707720"/>
          </a:xfrm>
        </p:spPr>
        <p:txBody>
          <a:bodyPr/>
          <a:lstStyle/>
          <a:p>
            <a:pPr algn="l"/>
            <a:r>
              <a:rPr lang="en-US" sz="3000" dirty="0">
                <a:solidFill>
                  <a:schemeClr val="tx1"/>
                </a:solidFill>
                <a:latin typeface="Raleway" pitchFamily="2" charset="0"/>
              </a:rPr>
              <a:t>Launch Site with Highest Launch Success Rate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A71A2E-05AB-5ACF-0FD2-381B13EF0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67" y="965200"/>
            <a:ext cx="8601464" cy="2705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7ABA64-97EE-2E92-D679-C3CFFFA93DF8}"/>
              </a:ext>
            </a:extLst>
          </p:cNvPr>
          <p:cNvSpPr txBox="1"/>
          <p:nvPr/>
        </p:nvSpPr>
        <p:spPr>
          <a:xfrm>
            <a:off x="271267" y="3902695"/>
            <a:ext cx="86014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Ubuntu" panose="020B050403060203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FFFFFF"/>
                </a:solidFill>
                <a:latin typeface="Ubuntu" panose="020B0504030602030204" pitchFamily="34" charset="0"/>
              </a:rPr>
              <a:t>The launch site </a:t>
            </a:r>
            <a:r>
              <a:rPr lang="en-US" sz="1800" b="0" i="0" u="none" strike="noStrike" baseline="0" dirty="0">
                <a:solidFill>
                  <a:srgbClr val="12ABDB"/>
                </a:solidFill>
                <a:latin typeface="Ubuntu" panose="020B0504030602030204" pitchFamily="34" charset="0"/>
              </a:rPr>
              <a:t>KSC LC-39 A 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Ubuntu" panose="020B0504030602030204" pitchFamily="34" charset="0"/>
              </a:rPr>
              <a:t> had the highest rate of successful launches, with a 76.9% success rate.</a:t>
            </a:r>
            <a:endParaRPr lang="en-US" sz="1600" b="0" i="0" dirty="0">
              <a:solidFill>
                <a:srgbClr val="81DEFF"/>
              </a:solidFill>
              <a:effectLst/>
              <a:latin typeface="Mukta Mahee Light" panose="020B0604020202020204" charset="0"/>
              <a:cs typeface="Mukta Mahee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3681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268" y="232080"/>
            <a:ext cx="8601463" cy="644220"/>
          </a:xfrm>
        </p:spPr>
        <p:txBody>
          <a:bodyPr/>
          <a:lstStyle/>
          <a:p>
            <a:pPr algn="l"/>
            <a:r>
              <a:rPr lang="en-US" sz="3000" dirty="0">
                <a:solidFill>
                  <a:schemeClr val="tx1"/>
                </a:solidFill>
                <a:latin typeface="Raleway" pitchFamily="2" charset="0"/>
              </a:rPr>
              <a:t>Correlation Between Payload and Success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7626BA-BF4D-18FB-DC68-9F71C6597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974287"/>
            <a:ext cx="4940300" cy="25944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AA7A9D-AEAF-4044-1CF9-0FCB67156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000" y="3066309"/>
            <a:ext cx="3794900" cy="19213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91836E-C798-B6C9-E0EA-A9130B22A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000" y="974287"/>
            <a:ext cx="3775231" cy="19213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3D9B4E-A4F9-2BDB-EEAE-C0B65CE8631E}"/>
              </a:ext>
            </a:extLst>
          </p:cNvPr>
          <p:cNvSpPr txBox="1"/>
          <p:nvPr/>
        </p:nvSpPr>
        <p:spPr>
          <a:xfrm>
            <a:off x="165100" y="3666687"/>
            <a:ext cx="4699000" cy="1421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8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Mukta Mahee Light" panose="020B0604020202020204" charset="0"/>
                <a:cs typeface="Mukta Mahee Light" panose="020B0604020202020204" charset="0"/>
              </a:rPr>
              <a:t>Plotting the Scatter plot for Payload Mass and Success for different boosters.</a:t>
            </a:r>
          </a:p>
          <a:p>
            <a:pPr marL="285750" indent="-285750" algn="just">
              <a:lnSpc>
                <a:spcPct val="108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Payload can be split into 2 categories</a:t>
            </a:r>
          </a:p>
          <a:p>
            <a:pPr lvl="4" algn="just">
              <a:lnSpc>
                <a:spcPct val="108000"/>
              </a:lnSpc>
              <a:buClr>
                <a:schemeClr val="tx1"/>
              </a:buClr>
            </a:pPr>
            <a:r>
              <a:rPr lang="en-US" sz="1600" b="0" i="0" dirty="0">
                <a:solidFill>
                  <a:schemeClr val="tx1"/>
                </a:solidFill>
                <a:effectLst/>
                <a:latin typeface="Mukta Mahee Light" panose="020B0604020202020204" charset="0"/>
                <a:cs typeface="Mukta Mahee Light" panose="020B0604020202020204" charset="0"/>
              </a:rPr>
              <a:t>	0 – 4000 kg (low payload)</a:t>
            </a:r>
          </a:p>
          <a:p>
            <a:pPr lvl="5" algn="just">
              <a:lnSpc>
                <a:spcPct val="108000"/>
              </a:lnSpc>
              <a:buClr>
                <a:schemeClr val="tx1"/>
              </a:buClr>
            </a:pPr>
            <a:r>
              <a:rPr lang="en-US" sz="16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	4000 – 10000 kg (Massive Payload)</a:t>
            </a:r>
            <a:endParaRPr lang="en-US" sz="1600" b="0" i="0" dirty="0">
              <a:solidFill>
                <a:srgbClr val="81DEFF"/>
              </a:solidFill>
              <a:effectLst/>
              <a:latin typeface="Mukta Mahee Light" panose="020B0604020202020204" charset="0"/>
              <a:cs typeface="Mukta Mahee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1779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l="5000"/>
          </a:stretch>
        </a:blip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2"/>
          <p:cNvSpPr txBox="1">
            <a:spLocks noGrp="1"/>
          </p:cNvSpPr>
          <p:nvPr>
            <p:ph type="title"/>
          </p:nvPr>
        </p:nvSpPr>
        <p:spPr>
          <a:xfrm>
            <a:off x="1058496" y="1573050"/>
            <a:ext cx="7027008" cy="19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baseline="0" dirty="0">
                <a:solidFill>
                  <a:srgbClr val="97CDE5"/>
                </a:solidFill>
                <a:latin typeface="Raleway" pitchFamily="2" charset="0"/>
              </a:rPr>
              <a:t>Predictive Analysis – </a:t>
            </a:r>
            <a:br>
              <a:rPr lang="en-US" sz="4000" b="1" i="0" u="none" strike="noStrike" baseline="0" dirty="0">
                <a:solidFill>
                  <a:srgbClr val="97CDE5"/>
                </a:solidFill>
                <a:latin typeface="Raleway" pitchFamily="2" charset="0"/>
              </a:rPr>
            </a:br>
            <a:r>
              <a:rPr lang="en-US" sz="4000" b="1" i="0" u="none" strike="noStrike" baseline="0" dirty="0">
                <a:solidFill>
                  <a:srgbClr val="97CDE5"/>
                </a:solidFill>
                <a:latin typeface="Raleway" pitchFamily="2" charset="0"/>
              </a:rPr>
              <a:t>Classification</a:t>
            </a:r>
            <a:endParaRPr sz="4000" dirty="0">
              <a:solidFill>
                <a:srgbClr val="97CDE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3962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77" y="232080"/>
            <a:ext cx="4437888" cy="828624"/>
          </a:xfrm>
        </p:spPr>
        <p:txBody>
          <a:bodyPr/>
          <a:lstStyle/>
          <a:p>
            <a:pPr algn="l"/>
            <a:r>
              <a:rPr lang="en-US" sz="3000" dirty="0">
                <a:solidFill>
                  <a:schemeClr val="tx1"/>
                </a:solidFill>
                <a:latin typeface="Raleway" pitchFamily="2" charset="0"/>
              </a:rPr>
              <a:t>Classification Accuracy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FE63AF-2DE5-8A35-340D-0D04A925C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546" y="864374"/>
            <a:ext cx="3879077" cy="195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77CEC2-FAB7-5907-AE13-5042C1E8AEB0}"/>
              </a:ext>
            </a:extLst>
          </p:cNvPr>
          <p:cNvSpPr txBox="1"/>
          <p:nvPr/>
        </p:nvSpPr>
        <p:spPr>
          <a:xfrm>
            <a:off x="573729" y="1301861"/>
            <a:ext cx="3538147" cy="1421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8000"/>
              </a:lnSpc>
              <a:buClr>
                <a:schemeClr val="tx1"/>
              </a:buClr>
            </a:pPr>
            <a:r>
              <a:rPr lang="en-US" sz="16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Plotting the Accuracy score and Best Score for each classification algorithm produces the following results:</a:t>
            </a:r>
          </a:p>
          <a:p>
            <a:pPr marL="285750" indent="-285750" algn="just">
              <a:lnSpc>
                <a:spcPct val="108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The Decision Tree model has the highest accuracy score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6535C2-859D-2365-9D5A-D224E92E0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29" y="3291841"/>
            <a:ext cx="3646726" cy="134449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8ECB6F1-AC83-3020-F62B-3F2EE48D8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546" y="2985488"/>
            <a:ext cx="3884171" cy="195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3206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77" y="244272"/>
            <a:ext cx="3462527" cy="828624"/>
          </a:xfrm>
        </p:spPr>
        <p:txBody>
          <a:bodyPr/>
          <a:lstStyle/>
          <a:p>
            <a:pPr algn="l"/>
            <a:r>
              <a:rPr lang="en-US" sz="3000" dirty="0">
                <a:solidFill>
                  <a:schemeClr val="tx1"/>
                </a:solidFill>
                <a:latin typeface="Raleway" pitchFamily="2" charset="0"/>
              </a:rPr>
              <a:t>Confusion Matrix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2B9868-FCE6-5962-7218-659AF3D9E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704" y="1072896"/>
            <a:ext cx="4290033" cy="368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5C049C-C5E1-8988-1156-83948D05547E}"/>
              </a:ext>
            </a:extLst>
          </p:cNvPr>
          <p:cNvSpPr txBox="1"/>
          <p:nvPr/>
        </p:nvSpPr>
        <p:spPr>
          <a:xfrm>
            <a:off x="341377" y="1372283"/>
            <a:ext cx="3752427" cy="3084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8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As shown in previous slide, best Performing classification model is the Decision Tree model, with an accuracy of 94.44%.</a:t>
            </a:r>
          </a:p>
          <a:p>
            <a:pPr marL="285750" indent="-285750" algn="just">
              <a:lnSpc>
                <a:spcPct val="108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This is explained by this confusion matrix, which shows only 1 out of 18 results classified incorrectly.</a:t>
            </a:r>
          </a:p>
          <a:p>
            <a:pPr marL="285750" indent="-285750" algn="just">
              <a:lnSpc>
                <a:spcPct val="108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While other 17 results are correctly classified in which 12 did land successfully and 5 did not land.</a:t>
            </a:r>
          </a:p>
        </p:txBody>
      </p:sp>
    </p:spTree>
    <p:extLst>
      <p:ext uri="{BB962C8B-B14F-4D97-AF65-F5344CB8AC3E}">
        <p14:creationId xmlns:p14="http://schemas.microsoft.com/office/powerpoint/2010/main" val="16472682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53;p40">
            <a:extLst>
              <a:ext uri="{FF2B5EF4-FFF2-40B4-BE49-F238E27FC236}">
                <a16:creationId xmlns:a16="http://schemas.microsoft.com/office/drawing/2014/main" id="{EBD60C99-94DC-CCC3-F33D-7711622D74E2}"/>
              </a:ext>
            </a:extLst>
          </p:cNvPr>
          <p:cNvSpPr txBox="1">
            <a:spLocks/>
          </p:cNvSpPr>
          <p:nvPr/>
        </p:nvSpPr>
        <p:spPr>
          <a:xfrm>
            <a:off x="532435" y="2184180"/>
            <a:ext cx="2713975" cy="77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Conclusion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104DD5-75B0-DF56-D476-E79461E56D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452474" y="978059"/>
            <a:ext cx="5264635" cy="351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711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77" y="232080"/>
            <a:ext cx="2316479" cy="828624"/>
          </a:xfrm>
        </p:spPr>
        <p:txBody>
          <a:bodyPr/>
          <a:lstStyle/>
          <a:p>
            <a:pPr algn="l"/>
            <a:r>
              <a:rPr lang="en-US" sz="3000" dirty="0">
                <a:solidFill>
                  <a:schemeClr val="tx1"/>
                </a:solidFill>
                <a:latin typeface="Raleway" pitchFamily="2" charset="0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6F8E75-7904-676F-0810-03217257A74B}"/>
              </a:ext>
            </a:extLst>
          </p:cNvPr>
          <p:cNvSpPr txBox="1"/>
          <p:nvPr/>
        </p:nvSpPr>
        <p:spPr>
          <a:xfrm>
            <a:off x="376464" y="1226630"/>
            <a:ext cx="8391071" cy="3549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8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As t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Mukta Mahee Light" panose="020B0604020202020204" charset="0"/>
                <a:cs typeface="Mukta Mahee Light" panose="020B0604020202020204" charset="0"/>
              </a:rPr>
              <a:t>he number flight increases, the rate of success is also increases, with most early flights being unsuccessful. i.e. with more experience, the success rate increases.</a:t>
            </a:r>
          </a:p>
          <a:p>
            <a:pPr marL="285750" indent="-285750" algn="just">
              <a:lnSpc>
                <a:spcPct val="108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Between 2010 and 2013, all landing were unsuccessful (0% success rate).  After 2013, the success rate gradually increased despite small dips in 2018 and 2020.</a:t>
            </a:r>
          </a:p>
          <a:p>
            <a:pPr marL="285750" indent="-285750" algn="just">
              <a:lnSpc>
                <a:spcPct val="108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After 2016 success rate increased to more than 50%.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 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The launch site </a:t>
            </a:r>
            <a:r>
              <a:rPr lang="en-US" sz="1800" b="0" i="0" u="none" strike="noStrike" baseline="0" dirty="0">
                <a:solidFill>
                  <a:srgbClr val="12ABDB"/>
                </a:solidFill>
                <a:latin typeface="Mukta Mahee Light" panose="020B0604020202020204" charset="0"/>
                <a:cs typeface="Mukta Mahee Light" panose="020B0604020202020204" charset="0"/>
              </a:rPr>
              <a:t>KSC LC-39 A 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had the most successful launches, with 41.7% of the total successful launches, w</a:t>
            </a:r>
            <a:r>
              <a:rPr lang="en-US" sz="180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hile launch site </a:t>
            </a:r>
            <a:r>
              <a:rPr lang="en-US" sz="1800" dirty="0">
                <a:solidFill>
                  <a:srgbClr val="00B0F0"/>
                </a:solidFill>
                <a:latin typeface="Mukta Mahee Light" panose="020B0604020202020204" charset="0"/>
                <a:cs typeface="Mukta Mahee Light" panose="020B0604020202020204" charset="0"/>
              </a:rPr>
              <a:t>CCAFS SLC-40 </a:t>
            </a:r>
            <a:r>
              <a:rPr lang="en-US" sz="180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had the lowest success rate, with 12.5%.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The success for massive payloads (over 4000kg) is lower than that for low payloads.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The Best performing classification model is the Decision Tree Model, with an accuracy of 94.4%.</a:t>
            </a:r>
            <a:endParaRPr lang="en-US" sz="1800" dirty="0">
              <a:latin typeface="Mukta Mahee Light" panose="020B0604020202020204" charset="0"/>
              <a:cs typeface="Mukta Mahee Light" panose="020B0604020202020204" charset="0"/>
            </a:endParaRPr>
          </a:p>
          <a:p>
            <a:pPr marL="285750" indent="-285750" algn="just">
              <a:lnSpc>
                <a:spcPct val="108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81DEFF"/>
              </a:solidFill>
              <a:effectLst/>
              <a:latin typeface="Mukta Mahee Light" panose="020B0604020202020204" charset="0"/>
              <a:cs typeface="Mukta Mahee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8501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53;p40">
            <a:extLst>
              <a:ext uri="{FF2B5EF4-FFF2-40B4-BE49-F238E27FC236}">
                <a16:creationId xmlns:a16="http://schemas.microsoft.com/office/drawing/2014/main" id="{EBD60C99-94DC-CCC3-F33D-7711622D74E2}"/>
              </a:ext>
            </a:extLst>
          </p:cNvPr>
          <p:cNvSpPr txBox="1">
            <a:spLocks/>
          </p:cNvSpPr>
          <p:nvPr/>
        </p:nvSpPr>
        <p:spPr>
          <a:xfrm>
            <a:off x="532435" y="2184180"/>
            <a:ext cx="2713975" cy="77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Appendix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B6181D-5D56-EF5B-9E7D-CA87F7765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346" y="949124"/>
            <a:ext cx="5810491" cy="354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8995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77" y="232080"/>
            <a:ext cx="6608063" cy="799886"/>
          </a:xfrm>
        </p:spPr>
        <p:txBody>
          <a:bodyPr/>
          <a:lstStyle/>
          <a:p>
            <a:pPr algn="l"/>
            <a:r>
              <a:rPr lang="en-US" sz="3000" dirty="0">
                <a:solidFill>
                  <a:schemeClr val="tx1"/>
                </a:solidFill>
                <a:latin typeface="Raleway" pitchFamily="2" charset="0"/>
              </a:rPr>
              <a:t>Data Collection -  SpaceX REST API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4A5E7C-2670-F656-4F35-84911C3CC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577" y="1110760"/>
            <a:ext cx="5786846" cy="16850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1DD097-3043-9014-22D5-63B5C4105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577" y="2966037"/>
            <a:ext cx="5786846" cy="693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AE5D2D-E54E-93D0-8ABD-68BBE366F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577" y="3803626"/>
            <a:ext cx="5786846" cy="12269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F0B56B-C2D2-49CF-8A9C-2CA751B5021D}"/>
              </a:ext>
            </a:extLst>
          </p:cNvPr>
          <p:cNvSpPr txBox="1"/>
          <p:nvPr/>
        </p:nvSpPr>
        <p:spPr>
          <a:xfrm>
            <a:off x="272577" y="1260783"/>
            <a:ext cx="281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br>
              <a:rPr lang="en-US" b="0" dirty="0">
                <a:solidFill>
                  <a:schemeClr val="tx1"/>
                </a:solidFill>
                <a:effectLst/>
                <a:latin typeface="Mukta Mahee" panose="020B0604020202020204" charset="0"/>
                <a:cs typeface="Mukta Mahee" panose="020B0604020202020204" charset="0"/>
              </a:rPr>
            </a:br>
            <a:r>
              <a:rPr lang="en-US" b="0" dirty="0">
                <a:solidFill>
                  <a:schemeClr val="tx1"/>
                </a:solidFill>
                <a:effectLst/>
                <a:latin typeface="Mukta Mahee" panose="020B0604020202020204" charset="0"/>
                <a:cs typeface="Mukta Mahee" panose="020B0604020202020204" charset="0"/>
              </a:rPr>
              <a:t>We used the API to get information about the launches using the IDs given for each launch. Specifically used columns rocket,</a:t>
            </a:r>
            <a:r>
              <a:rPr lang="en-US" dirty="0">
                <a:solidFill>
                  <a:schemeClr val="tx1"/>
                </a:solidFill>
                <a:latin typeface="Mukta Mahee" panose="020B0604020202020204" charset="0"/>
                <a:cs typeface="Mukta Mahee" panose="020B0604020202020204" charset="0"/>
              </a:rPr>
              <a:t> </a:t>
            </a:r>
            <a:r>
              <a:rPr lang="en-US" b="0" dirty="0">
                <a:solidFill>
                  <a:schemeClr val="tx1"/>
                </a:solidFill>
                <a:effectLst/>
                <a:latin typeface="Mukta Mahee" panose="020B0604020202020204" charset="0"/>
                <a:cs typeface="Mukta Mahee" panose="020B0604020202020204" charset="0"/>
              </a:rPr>
              <a:t>payloads, launchpad, and cores.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D7592A-0532-7DEC-283C-1DA021B04FC3}"/>
              </a:ext>
            </a:extLst>
          </p:cNvPr>
          <p:cNvSpPr txBox="1"/>
          <p:nvPr/>
        </p:nvSpPr>
        <p:spPr>
          <a:xfrm>
            <a:off x="341377" y="3003205"/>
            <a:ext cx="281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tx1"/>
                </a:solidFill>
                <a:effectLst/>
                <a:latin typeface="Mukta Mahee" panose="020B0604020202020204" charset="0"/>
                <a:cs typeface="Mukta Mahee" panose="020B0604020202020204" charset="0"/>
              </a:rPr>
              <a:t>Filter the dataframe to only include `Falcon 9` launches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106E51-E7AF-D112-C985-A5E36DC7063C}"/>
              </a:ext>
            </a:extLst>
          </p:cNvPr>
          <p:cNvSpPr txBox="1"/>
          <p:nvPr/>
        </p:nvSpPr>
        <p:spPr>
          <a:xfrm>
            <a:off x="272577" y="4047757"/>
            <a:ext cx="281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dirty="0">
                <a:solidFill>
                  <a:schemeClr val="tx1"/>
                </a:solidFill>
                <a:effectLst/>
                <a:latin typeface="Mukta Mahee" panose="020B0604020202020204" charset="0"/>
                <a:cs typeface="Mukta Mahee" panose="020B0604020202020204" charset="0"/>
              </a:rPr>
              <a:t>Dealing with  missing values by using mean and filling missing va</a:t>
            </a:r>
            <a:r>
              <a:rPr lang="en-US" dirty="0">
                <a:solidFill>
                  <a:schemeClr val="tx1"/>
                </a:solidFill>
                <a:latin typeface="Mukta Mahee" panose="020B0604020202020204" charset="0"/>
                <a:cs typeface="Mukta Mahee" panose="020B0604020202020204" charset="0"/>
              </a:rPr>
              <a:t>lues with </a:t>
            </a:r>
            <a:r>
              <a:rPr lang="en-US" dirty="0" err="1">
                <a:solidFill>
                  <a:srgbClr val="81DEFF"/>
                </a:solidFill>
                <a:latin typeface="Mukta Mahee" panose="020B0604020202020204" charset="0"/>
                <a:cs typeface="Mukta Mahee" panose="020B0604020202020204" charset="0"/>
              </a:rPr>
              <a:t>fillna</a:t>
            </a:r>
            <a:r>
              <a:rPr lang="en-US" dirty="0">
                <a:solidFill>
                  <a:srgbClr val="81DEFF"/>
                </a:solidFill>
                <a:latin typeface="Mukta Mahee" panose="020B0604020202020204" charset="0"/>
                <a:cs typeface="Mukta Mahee" panose="020B0604020202020204" charset="0"/>
              </a:rPr>
              <a:t>() </a:t>
            </a:r>
            <a:r>
              <a:rPr lang="en-US" dirty="0">
                <a:solidFill>
                  <a:schemeClr val="tx1"/>
                </a:solidFill>
                <a:latin typeface="Mukta Mahee" panose="020B0604020202020204" charset="0"/>
                <a:cs typeface="Mukta Mahee" panose="020B0604020202020204" charset="0"/>
              </a:rPr>
              <a:t>method</a:t>
            </a:r>
            <a:endParaRPr lang="en-US" b="0" dirty="0">
              <a:solidFill>
                <a:schemeClr val="tx1"/>
              </a:solidFill>
              <a:effectLst/>
              <a:latin typeface="Mukta Mahee" panose="020B0604020202020204" charset="0"/>
              <a:cs typeface="Mukta Mahe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238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C90AA-650B-864E-30C4-F8CA86645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gradFill>
                  <a:gsLst>
                    <a:gs pos="0">
                      <a:schemeClr val="bg1">
                        <a:lumMod val="50000"/>
                        <a:lumOff val="50000"/>
                      </a:schemeClr>
                    </a:gs>
                    <a:gs pos="23000">
                      <a:schemeClr val="bg1">
                        <a:lumMod val="10000"/>
                        <a:lumOff val="90000"/>
                      </a:schemeClr>
                    </a:gs>
                    <a:gs pos="69000">
                      <a:schemeClr val="bg1">
                        <a:lumMod val="25000"/>
                        <a:lumOff val="75000"/>
                      </a:schemeClr>
                    </a:gs>
                    <a:gs pos="97000">
                      <a:schemeClr val="tx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Algerian" panose="04020705040A02060702" pitchFamily="82" charset="0"/>
              </a:rPr>
              <a:t>Thank you !!!</a:t>
            </a:r>
          </a:p>
        </p:txBody>
      </p:sp>
    </p:spTree>
    <p:extLst>
      <p:ext uri="{BB962C8B-B14F-4D97-AF65-F5344CB8AC3E}">
        <p14:creationId xmlns:p14="http://schemas.microsoft.com/office/powerpoint/2010/main" val="2159690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>
            <a:spLocks noGrp="1"/>
          </p:cNvSpPr>
          <p:nvPr>
            <p:ph type="title"/>
          </p:nvPr>
        </p:nvSpPr>
        <p:spPr>
          <a:xfrm>
            <a:off x="375093" y="278156"/>
            <a:ext cx="4764066" cy="7344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Methodology Summary</a:t>
            </a:r>
            <a:endParaRPr sz="3200" dirty="0"/>
          </a:p>
        </p:txBody>
      </p:sp>
      <p:sp>
        <p:nvSpPr>
          <p:cNvPr id="3" name="Google Shape;274;p42">
            <a:extLst>
              <a:ext uri="{FF2B5EF4-FFF2-40B4-BE49-F238E27FC236}">
                <a16:creationId xmlns:a16="http://schemas.microsoft.com/office/drawing/2014/main" id="{A233F326-6A9F-C7F0-ED0B-7065931763FE}"/>
              </a:ext>
            </a:extLst>
          </p:cNvPr>
          <p:cNvSpPr txBox="1">
            <a:spLocks/>
          </p:cNvSpPr>
          <p:nvPr/>
        </p:nvSpPr>
        <p:spPr>
          <a:xfrm>
            <a:off x="340368" y="1145892"/>
            <a:ext cx="4296831" cy="3719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800" b="0" i="0" u="none" strike="noStrike" cap="none">
                <a:solidFill>
                  <a:schemeClr val="dk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600" b="0" i="0" u="none" strike="noStrike" cap="none">
                <a:solidFill>
                  <a:schemeClr val="lt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600" b="0" i="0" u="none" strike="noStrike" cap="none">
                <a:solidFill>
                  <a:schemeClr val="lt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600" b="0" i="0" u="none" strike="noStrike" cap="none">
                <a:solidFill>
                  <a:schemeClr val="lt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600" b="0" i="0" u="none" strike="noStrike" cap="none">
                <a:solidFill>
                  <a:schemeClr val="lt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600" b="0" i="0" u="none" strike="noStrike" cap="none">
                <a:solidFill>
                  <a:schemeClr val="lt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600" b="0" i="0" u="none" strike="noStrike" cap="none">
                <a:solidFill>
                  <a:schemeClr val="lt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600" b="0" i="0" u="none" strike="noStrike" cap="none">
                <a:solidFill>
                  <a:schemeClr val="lt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600" b="0" i="0" u="none" strike="noStrike" cap="none">
                <a:solidFill>
                  <a:schemeClr val="lt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9pPr>
          </a:lstStyle>
          <a:p>
            <a:pPr marL="342900" indent="-342900" algn="just">
              <a:buClr>
                <a:schemeClr val="tx1"/>
              </a:buClr>
              <a:buFont typeface="+mj-lt"/>
              <a:buAutoNum type="arabicPeriod"/>
            </a:pPr>
            <a:r>
              <a:rPr lang="en" sz="1600" b="1" dirty="0"/>
              <a:t>Data Collection</a:t>
            </a:r>
          </a:p>
          <a:p>
            <a:pPr marL="342900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" sz="1400" dirty="0"/>
              <a:t>Making GET requests to the SpaceX REST API</a:t>
            </a:r>
          </a:p>
          <a:p>
            <a:pPr marL="342900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" sz="1400" dirty="0"/>
              <a:t>Web Scrapping</a:t>
            </a:r>
          </a:p>
          <a:p>
            <a:pPr marL="0" indent="0" algn="just">
              <a:buClr>
                <a:schemeClr val="tx1"/>
              </a:buClr>
            </a:pPr>
            <a:endParaRPr lang="en" sz="1400" b="1" dirty="0"/>
          </a:p>
          <a:p>
            <a:pPr marL="342900" indent="-342900" algn="just">
              <a:buClr>
                <a:schemeClr val="tx1"/>
              </a:buClr>
              <a:buFont typeface="+mj-lt"/>
              <a:buAutoNum type="arabicPeriod" startAt="2"/>
            </a:pPr>
            <a:r>
              <a:rPr lang="en-US" sz="1600" b="1" dirty="0"/>
              <a:t>Data Wrangling</a:t>
            </a:r>
            <a:endParaRPr lang="en" sz="1600" b="1" dirty="0"/>
          </a:p>
          <a:p>
            <a:pPr marL="342900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Using the .</a:t>
            </a:r>
            <a:r>
              <a:rPr lang="en-US" sz="1400" i="1" dirty="0"/>
              <a:t>fillna() </a:t>
            </a:r>
            <a:r>
              <a:rPr lang="en-US" sz="1400" dirty="0"/>
              <a:t>method to remove </a:t>
            </a:r>
            <a:r>
              <a:rPr lang="en-US" sz="1400" i="1" dirty="0"/>
              <a:t>NaN </a:t>
            </a:r>
            <a:r>
              <a:rPr lang="en-US" sz="1400" dirty="0"/>
              <a:t> values</a:t>
            </a:r>
          </a:p>
          <a:p>
            <a:pPr marL="342900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Using the .</a:t>
            </a:r>
            <a:r>
              <a:rPr lang="en-US" sz="1400" i="1" dirty="0"/>
              <a:t>value_counts() </a:t>
            </a:r>
            <a:r>
              <a:rPr lang="en-US" sz="1400" dirty="0"/>
              <a:t>method to determine number of occurrences  of values.</a:t>
            </a:r>
          </a:p>
          <a:p>
            <a:pPr marL="342900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Creating a landing outcome label that shows 0 on failed landings and 1 on successful landings.</a:t>
            </a:r>
          </a:p>
          <a:p>
            <a:pPr marL="0" indent="0" algn="just">
              <a:buClr>
                <a:schemeClr val="tx1"/>
              </a:buClr>
            </a:pPr>
            <a:endParaRPr lang="en-US" sz="1400" dirty="0"/>
          </a:p>
          <a:p>
            <a:pPr marL="342900" indent="-342900" algn="just">
              <a:buClr>
                <a:schemeClr val="tx1"/>
              </a:buClr>
              <a:buFont typeface="+mj-lt"/>
              <a:buAutoNum type="arabicPeriod" startAt="3"/>
            </a:pPr>
            <a:r>
              <a:rPr lang="en-US" sz="1600" b="1" dirty="0"/>
              <a:t>Exploratory Data Analysis</a:t>
            </a: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Using SQL queries to manipulate and evaluate the SpaceX dataset</a:t>
            </a: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Using Pandas and Matplotlib to visualize relationship between variables, and determine patterns.</a:t>
            </a:r>
            <a:endParaRPr lang="en" sz="1400" dirty="0"/>
          </a:p>
        </p:txBody>
      </p:sp>
      <p:sp>
        <p:nvSpPr>
          <p:cNvPr id="6" name="Google Shape;274;p42">
            <a:extLst>
              <a:ext uri="{FF2B5EF4-FFF2-40B4-BE49-F238E27FC236}">
                <a16:creationId xmlns:a16="http://schemas.microsoft.com/office/drawing/2014/main" id="{4DAC3E19-BDBD-3525-F65E-8E31B5F49DAD}"/>
              </a:ext>
            </a:extLst>
          </p:cNvPr>
          <p:cNvSpPr txBox="1">
            <a:spLocks/>
          </p:cNvSpPr>
          <p:nvPr/>
        </p:nvSpPr>
        <p:spPr>
          <a:xfrm>
            <a:off x="4905054" y="1157468"/>
            <a:ext cx="3938009" cy="371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800" b="0" i="0" u="none" strike="noStrike" cap="none">
                <a:solidFill>
                  <a:schemeClr val="dk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600" b="0" i="0" u="none" strike="noStrike" cap="none">
                <a:solidFill>
                  <a:schemeClr val="lt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600" b="0" i="0" u="none" strike="noStrike" cap="none">
                <a:solidFill>
                  <a:schemeClr val="lt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600" b="0" i="0" u="none" strike="noStrike" cap="none">
                <a:solidFill>
                  <a:schemeClr val="lt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600" b="0" i="0" u="none" strike="noStrike" cap="none">
                <a:solidFill>
                  <a:schemeClr val="lt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600" b="0" i="0" u="none" strike="noStrike" cap="none">
                <a:solidFill>
                  <a:schemeClr val="lt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600" b="0" i="0" u="none" strike="noStrike" cap="none">
                <a:solidFill>
                  <a:schemeClr val="lt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600" b="0" i="0" u="none" strike="noStrike" cap="none">
                <a:solidFill>
                  <a:schemeClr val="lt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600" b="0" i="0" u="none" strike="noStrike" cap="none">
                <a:solidFill>
                  <a:schemeClr val="lt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9pPr>
          </a:lstStyle>
          <a:p>
            <a:pPr marL="342900" indent="-342900" algn="just">
              <a:buClr>
                <a:schemeClr val="tx1"/>
              </a:buClr>
              <a:buFont typeface="+mj-lt"/>
              <a:buAutoNum type="arabicPeriod" startAt="4"/>
            </a:pPr>
            <a:r>
              <a:rPr lang="en" sz="1600" b="1" dirty="0"/>
              <a:t>Interactive Visual Analytics</a:t>
            </a:r>
          </a:p>
          <a:p>
            <a:pPr marL="342900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" sz="1400" dirty="0"/>
              <a:t>Geospatial Analytics using Folium</a:t>
            </a:r>
          </a:p>
          <a:p>
            <a:pPr marL="342900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" sz="1400" dirty="0"/>
              <a:t>Creating an interactive dashboard using Plotly Dash.</a:t>
            </a:r>
          </a:p>
          <a:p>
            <a:pPr marL="342900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" sz="1400" b="1" dirty="0"/>
          </a:p>
          <a:p>
            <a:pPr marL="342900" indent="-342900" algn="just">
              <a:buClr>
                <a:schemeClr val="tx1"/>
              </a:buClr>
              <a:buFont typeface="+mj-lt"/>
              <a:buAutoNum type="arabicPeriod" startAt="5"/>
            </a:pPr>
            <a:r>
              <a:rPr lang="en-US" sz="1600" b="1" dirty="0"/>
              <a:t>Data Modelling and Evaluation</a:t>
            </a:r>
            <a:endParaRPr lang="en" sz="1600" b="1" dirty="0"/>
          </a:p>
          <a:p>
            <a:pPr marL="342900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Using Scikit-Learn to:</a:t>
            </a:r>
          </a:p>
          <a:p>
            <a:pPr marL="800100" lvl="1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Standardize the data</a:t>
            </a:r>
          </a:p>
          <a:p>
            <a:pPr marL="800100" lvl="1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Split the data into training and testing data using </a:t>
            </a:r>
            <a:r>
              <a:rPr lang="en-US" sz="1200" i="1" dirty="0">
                <a:solidFill>
                  <a:schemeClr val="tx1"/>
                </a:solidFill>
              </a:rPr>
              <a:t>train_test_split</a:t>
            </a:r>
          </a:p>
          <a:p>
            <a:pPr marL="800100" lvl="1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Train different classification models</a:t>
            </a:r>
          </a:p>
          <a:p>
            <a:pPr marL="800100" lvl="1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Find Hyperparameters using </a:t>
            </a:r>
            <a:r>
              <a:rPr lang="en-US" sz="1200" i="1" dirty="0">
                <a:solidFill>
                  <a:schemeClr val="tx1"/>
                </a:solidFill>
              </a:rPr>
              <a:t>GridSearchCV</a:t>
            </a:r>
          </a:p>
          <a:p>
            <a:pPr marL="342900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Plotting confusion matrices for each classification model.</a:t>
            </a:r>
          </a:p>
          <a:p>
            <a:pPr marL="342900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Assessing the accuracy of each classification model.</a:t>
            </a:r>
          </a:p>
          <a:p>
            <a:pPr marL="0" indent="0">
              <a:buClr>
                <a:schemeClr val="tx1"/>
              </a:buClr>
            </a:pPr>
            <a:r>
              <a:rPr lang="en-US" sz="14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613633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657" y="232080"/>
            <a:ext cx="3322327" cy="731088"/>
          </a:xfrm>
        </p:spPr>
        <p:txBody>
          <a:bodyPr/>
          <a:lstStyle/>
          <a:p>
            <a:r>
              <a:rPr lang="en-US" sz="3000" dirty="0"/>
              <a:t>Data Collection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91B312-C70D-C8F2-3722-76F785B3D867}"/>
              </a:ext>
            </a:extLst>
          </p:cNvPr>
          <p:cNvSpPr txBox="1"/>
          <p:nvPr/>
        </p:nvSpPr>
        <p:spPr>
          <a:xfrm>
            <a:off x="665763" y="1015420"/>
            <a:ext cx="7760222" cy="3760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The data was collected using various methods</a:t>
            </a:r>
          </a:p>
          <a:p>
            <a:pPr marL="285750" lvl="1" indent="-285750" algn="just">
              <a:lnSpc>
                <a:spcPct val="100000"/>
              </a:lnSpc>
              <a:spcBef>
                <a:spcPts val="14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Data collection was done using get request to the SpaceX API.</a:t>
            </a:r>
          </a:p>
          <a:p>
            <a:pPr marL="285750" lvl="1" indent="-285750" algn="just">
              <a:lnSpc>
                <a:spcPct val="100000"/>
              </a:lnSpc>
              <a:spcBef>
                <a:spcPts val="14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Next, we decoded the response content as a Json using .json() function call and turn it into a pandas DataFrame using .json_normalize().</a:t>
            </a:r>
          </a:p>
          <a:p>
            <a:pPr marL="285750" lvl="1" indent="-285750" algn="just">
              <a:lnSpc>
                <a:spcPct val="100000"/>
              </a:lnSpc>
              <a:spcBef>
                <a:spcPts val="14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We then cleaned the data, checked for missing values and fill in missing values where necessary.</a:t>
            </a:r>
          </a:p>
          <a:p>
            <a:pPr marL="285750" lvl="1" indent="-285750" algn="just">
              <a:lnSpc>
                <a:spcPct val="100000"/>
              </a:lnSpc>
              <a:spcBef>
                <a:spcPts val="14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In addition, we performed web scraping from Wikipedia for Falcon 9 launch records with BeautifulSoup. </a:t>
            </a:r>
          </a:p>
          <a:p>
            <a:pPr marL="285750" lvl="1" indent="-285750" algn="just">
              <a:lnSpc>
                <a:spcPct val="100000"/>
              </a:lnSpc>
              <a:spcBef>
                <a:spcPts val="14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The objective was to extract the launch records as HTML table, parse the table and convert it to a pandas dataframe for future analysis.</a:t>
            </a:r>
          </a:p>
        </p:txBody>
      </p:sp>
    </p:spTree>
    <p:extLst>
      <p:ext uri="{BB962C8B-B14F-4D97-AF65-F5344CB8AC3E}">
        <p14:creationId xmlns:p14="http://schemas.microsoft.com/office/powerpoint/2010/main" val="3842904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657" y="232080"/>
            <a:ext cx="6459150" cy="622456"/>
          </a:xfrm>
        </p:spPr>
        <p:txBody>
          <a:bodyPr/>
          <a:lstStyle/>
          <a:p>
            <a:r>
              <a:rPr lang="en-US" sz="3000" dirty="0"/>
              <a:t>Data Collection – SpaceX Rest API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850D3E-E1C9-39BC-FE7D-BDEA30DFE32F}"/>
              </a:ext>
            </a:extLst>
          </p:cNvPr>
          <p:cNvSpPr txBox="1"/>
          <p:nvPr/>
        </p:nvSpPr>
        <p:spPr>
          <a:xfrm>
            <a:off x="359654" y="877688"/>
            <a:ext cx="83476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Using the SpaceX API to retrieve data about launches, including information about the rocket used, payload delivered, launch specifications, landing specifications, and landing outcome.</a:t>
            </a:r>
            <a:endParaRPr lang="en-US" sz="1800" dirty="0">
              <a:solidFill>
                <a:schemeClr val="tx1"/>
              </a:solidFill>
              <a:latin typeface="Mukta Mahee Light" panose="020B0604020202020204" charset="0"/>
              <a:cs typeface="Mukta Mahee Light" panose="020B060402020202020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563B882-14EB-7F50-EA52-33FE2887082C}"/>
              </a:ext>
            </a:extLst>
          </p:cNvPr>
          <p:cNvSpPr/>
          <p:nvPr/>
        </p:nvSpPr>
        <p:spPr>
          <a:xfrm>
            <a:off x="359656" y="1814081"/>
            <a:ext cx="6459151" cy="580749"/>
          </a:xfrm>
          <a:prstGeom prst="roundRect">
            <a:avLst/>
          </a:prstGeom>
          <a:solidFill>
            <a:schemeClr val="bg1">
              <a:lumMod val="10000"/>
              <a:lumOff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500" b="0" i="0" u="none" strike="noStrike" baseline="0" dirty="0">
              <a:solidFill>
                <a:srgbClr val="000000"/>
              </a:solidFill>
              <a:latin typeface="Mukta Mahee" panose="020B0604020202020204" charset="0"/>
              <a:cs typeface="Mukta Mahe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0" i="0" u="none" strike="noStrike" baseline="0" dirty="0">
                <a:solidFill>
                  <a:srgbClr val="000000"/>
                </a:solidFill>
                <a:latin typeface="Mukta Mahee" panose="020B0604020202020204" charset="0"/>
                <a:cs typeface="Mukta Mahee" panose="020B0604020202020204" charset="0"/>
              </a:rPr>
              <a:t>Make a GET response to the SpaceX REST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0" i="0" u="none" strike="noStrike" baseline="0" dirty="0">
                <a:solidFill>
                  <a:srgbClr val="000000"/>
                </a:solidFill>
                <a:latin typeface="Mukta Mahee" panose="020B0604020202020204" charset="0"/>
                <a:cs typeface="Mukta Mahee" panose="020B0604020202020204" charset="0"/>
              </a:rPr>
              <a:t>Convert the response to a .json file then to a Pandas DataFrame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b="0" i="0" u="none" strike="noStrike" baseline="0" dirty="0">
              <a:solidFill>
                <a:srgbClr val="000000"/>
              </a:solidFill>
              <a:latin typeface="Mukta Mahee" panose="020B0604020202020204" charset="0"/>
              <a:cs typeface="Mukta Mahee" panose="020B060402020202020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16C1AA-C74F-9DF2-BEDD-DB0BFAA39B4C}"/>
              </a:ext>
            </a:extLst>
          </p:cNvPr>
          <p:cNvSpPr/>
          <p:nvPr/>
        </p:nvSpPr>
        <p:spPr>
          <a:xfrm>
            <a:off x="359654" y="2525581"/>
            <a:ext cx="6459154" cy="1064077"/>
          </a:xfrm>
          <a:prstGeom prst="roundRect">
            <a:avLst/>
          </a:prstGeom>
          <a:solidFill>
            <a:schemeClr val="bg1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500" b="0" i="0" u="none" strike="noStrike" baseline="0" dirty="0">
              <a:solidFill>
                <a:srgbClr val="000000"/>
              </a:solidFill>
              <a:latin typeface="Mukta Mahee" panose="020B0604020202020204" charset="0"/>
              <a:cs typeface="Mukta Mahe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0" i="0" u="none" strike="noStrike" baseline="0" dirty="0">
                <a:solidFill>
                  <a:srgbClr val="000000"/>
                </a:solidFill>
                <a:latin typeface="Mukta Mahee" panose="020B0604020202020204" charset="0"/>
                <a:cs typeface="Mukta Mahee" panose="020B0604020202020204" charset="0"/>
              </a:rPr>
              <a:t>Use custom logic to clean the data </a:t>
            </a:r>
            <a:r>
              <a:rPr lang="en-US" sz="1500" b="0" i="0" u="none" strike="noStrike" baseline="0" dirty="0">
                <a:solidFill>
                  <a:srgbClr val="006FAC"/>
                </a:solidFill>
                <a:latin typeface="Mukta Mahee" panose="020B0604020202020204" charset="0"/>
                <a:cs typeface="Mukta Mahee" panose="020B0604020202020204" charset="0"/>
              </a:rPr>
              <a:t>(see Appendix)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0" i="0" u="none" strike="noStrike" baseline="0" dirty="0">
                <a:solidFill>
                  <a:srgbClr val="000000"/>
                </a:solidFill>
                <a:latin typeface="Mukta Mahee" panose="020B0604020202020204" charset="0"/>
                <a:cs typeface="Mukta Mahee" panose="020B0604020202020204" charset="0"/>
              </a:rPr>
              <a:t>Define lists for data to be stored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0" i="0" u="none" strike="noStrike" baseline="0" dirty="0">
                <a:solidFill>
                  <a:srgbClr val="000000"/>
                </a:solidFill>
                <a:latin typeface="Mukta Mahee" panose="020B0604020202020204" charset="0"/>
                <a:cs typeface="Mukta Mahee" panose="020B0604020202020204" charset="0"/>
              </a:rPr>
              <a:t>Call custom functions </a:t>
            </a:r>
            <a:r>
              <a:rPr lang="en-US" sz="1500" b="0" i="0" u="none" strike="noStrike" baseline="0" dirty="0">
                <a:solidFill>
                  <a:srgbClr val="006FAC"/>
                </a:solidFill>
                <a:latin typeface="Mukta Mahee" panose="020B0604020202020204" charset="0"/>
                <a:cs typeface="Mukta Mahee" panose="020B0604020202020204" charset="0"/>
              </a:rPr>
              <a:t>(see Appendix) </a:t>
            </a:r>
            <a:r>
              <a:rPr lang="en-US" sz="1500" b="0" i="0" u="none" strike="noStrike" baseline="0" dirty="0">
                <a:solidFill>
                  <a:srgbClr val="000000"/>
                </a:solidFill>
                <a:latin typeface="Mukta Mahee" panose="020B0604020202020204" charset="0"/>
                <a:cs typeface="Mukta Mahee" panose="020B0604020202020204" charset="0"/>
              </a:rPr>
              <a:t>to retrieve data and fill the lists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0" i="0" u="none" strike="noStrike" baseline="0" dirty="0">
                <a:solidFill>
                  <a:srgbClr val="000000"/>
                </a:solidFill>
                <a:latin typeface="Mukta Mahee" panose="020B0604020202020204" charset="0"/>
                <a:cs typeface="Mukta Mahee" panose="020B0604020202020204" charset="0"/>
              </a:rPr>
              <a:t>Use these lists as values in a dictionary and construct the dataset </a:t>
            </a:r>
          </a:p>
          <a:p>
            <a:endParaRPr lang="en-US" sz="1500" b="0" i="0" u="none" strike="noStrike" baseline="0" dirty="0">
              <a:solidFill>
                <a:srgbClr val="000000"/>
              </a:solidFill>
              <a:latin typeface="Mukta Mahee" panose="020B0604020202020204" charset="0"/>
              <a:cs typeface="Mukta Mahee" panose="020B060402020202020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801752E-8C64-5EAA-2C55-F31F740CC13A}"/>
              </a:ext>
            </a:extLst>
          </p:cNvPr>
          <p:cNvSpPr/>
          <p:nvPr/>
        </p:nvSpPr>
        <p:spPr>
          <a:xfrm>
            <a:off x="359655" y="3720409"/>
            <a:ext cx="6459154" cy="342140"/>
          </a:xfrm>
          <a:prstGeom prst="roundRect">
            <a:avLst/>
          </a:prstGeom>
          <a:solidFill>
            <a:schemeClr val="bg1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500" b="0" i="0" u="none" strike="noStrike" baseline="0" dirty="0">
              <a:solidFill>
                <a:srgbClr val="000000"/>
              </a:solidFill>
              <a:latin typeface="Mukta Mahee" panose="020B0604020202020204" charset="0"/>
              <a:cs typeface="Mukta Mahe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0" i="0" u="none" strike="noStrike" baseline="0" dirty="0">
                <a:solidFill>
                  <a:srgbClr val="000000"/>
                </a:solidFill>
                <a:latin typeface="Mukta Mahee" panose="020B0604020202020204" charset="0"/>
                <a:cs typeface="Mukta Mahee" panose="020B0604020202020204" charset="0"/>
              </a:rPr>
              <a:t>Create a Pandas DataFrame from the constructed dictionary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b="0" i="0" u="none" strike="noStrike" baseline="0" dirty="0">
              <a:solidFill>
                <a:srgbClr val="000000"/>
              </a:solidFill>
              <a:latin typeface="Mukta Mahee" panose="020B0604020202020204" charset="0"/>
              <a:cs typeface="Mukta Mahee" panose="020B060402020202020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D32B15E-81D1-6ED5-0A28-CA230FE111E7}"/>
              </a:ext>
            </a:extLst>
          </p:cNvPr>
          <p:cNvSpPr/>
          <p:nvPr/>
        </p:nvSpPr>
        <p:spPr>
          <a:xfrm>
            <a:off x="359657" y="4191493"/>
            <a:ext cx="6459154" cy="789289"/>
          </a:xfrm>
          <a:prstGeom prst="roundRect">
            <a:avLst/>
          </a:prstGeom>
          <a:solidFill>
            <a:schemeClr val="bg1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500" b="0" i="0" u="none" strike="noStrike" baseline="0" dirty="0">
              <a:solidFill>
                <a:srgbClr val="000000"/>
              </a:solidFill>
              <a:latin typeface="Mukta Mahee" panose="020B0604020202020204" charset="0"/>
              <a:cs typeface="Mukta Mahe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0" i="0" u="none" strike="noStrike" baseline="0" dirty="0">
                <a:solidFill>
                  <a:srgbClr val="000000"/>
                </a:solidFill>
                <a:latin typeface="Mukta Mahee" panose="020B0604020202020204" charset="0"/>
                <a:cs typeface="Mukta Mahee" panose="020B0604020202020204" charset="0"/>
              </a:rPr>
              <a:t>Filter the DataFrame to only include Falcon 9 launches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0" i="0" u="none" strike="noStrike" baseline="0" dirty="0">
                <a:solidFill>
                  <a:srgbClr val="000000"/>
                </a:solidFill>
                <a:latin typeface="Mukta Mahee" panose="020B0604020202020204" charset="0"/>
                <a:cs typeface="Mukta Mahee" panose="020B0604020202020204" charset="0"/>
              </a:rPr>
              <a:t>Reset the </a:t>
            </a:r>
            <a:r>
              <a:rPr lang="en-US" sz="1500" b="0" i="0" u="none" strike="noStrike" baseline="0" dirty="0" err="1">
                <a:solidFill>
                  <a:srgbClr val="000000"/>
                </a:solidFill>
                <a:latin typeface="Mukta Mahee" panose="020B0604020202020204" charset="0"/>
                <a:cs typeface="Mukta Mahee" panose="020B0604020202020204" charset="0"/>
              </a:rPr>
              <a:t>FlightNumber</a:t>
            </a:r>
            <a:r>
              <a:rPr lang="en-US" sz="1500" b="0" i="0" u="none" strike="noStrike" baseline="0" dirty="0">
                <a:solidFill>
                  <a:srgbClr val="000000"/>
                </a:solidFill>
                <a:latin typeface="Mukta Mahee" panose="020B0604020202020204" charset="0"/>
                <a:cs typeface="Mukta Mahee" panose="020B0604020202020204" charset="0"/>
              </a:rPr>
              <a:t>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0" i="0" u="none" strike="noStrike" baseline="0" dirty="0">
                <a:solidFill>
                  <a:srgbClr val="000000"/>
                </a:solidFill>
                <a:latin typeface="Mukta Mahee" panose="020B0604020202020204" charset="0"/>
                <a:cs typeface="Mukta Mahee" panose="020B0604020202020204" charset="0"/>
              </a:rPr>
              <a:t>Replace missing values of </a:t>
            </a:r>
            <a:r>
              <a:rPr lang="en-US" sz="1500" b="0" i="0" u="none" strike="noStrike" baseline="0" dirty="0" err="1">
                <a:solidFill>
                  <a:srgbClr val="000000"/>
                </a:solidFill>
                <a:latin typeface="Mukta Mahee" panose="020B0604020202020204" charset="0"/>
                <a:cs typeface="Mukta Mahee" panose="020B0604020202020204" charset="0"/>
              </a:rPr>
              <a:t>PayloadMass</a:t>
            </a:r>
            <a:r>
              <a:rPr lang="en-US" sz="1500" b="0" i="0" u="none" strike="noStrike" baseline="0" dirty="0">
                <a:solidFill>
                  <a:srgbClr val="000000"/>
                </a:solidFill>
                <a:latin typeface="Mukta Mahee" panose="020B0604020202020204" charset="0"/>
                <a:cs typeface="Mukta Mahee" panose="020B0604020202020204" charset="0"/>
              </a:rPr>
              <a:t> with the mean </a:t>
            </a:r>
            <a:r>
              <a:rPr lang="en-US" sz="1500" b="0" i="0" u="none" strike="noStrike" baseline="0" dirty="0" err="1">
                <a:solidFill>
                  <a:srgbClr val="000000"/>
                </a:solidFill>
                <a:latin typeface="Mukta Mahee" panose="020B0604020202020204" charset="0"/>
                <a:cs typeface="Mukta Mahee" panose="020B0604020202020204" charset="0"/>
              </a:rPr>
              <a:t>PayloadMass</a:t>
            </a:r>
            <a:r>
              <a:rPr lang="en-US" sz="1500" b="0" i="0" u="none" strike="noStrike" baseline="0" dirty="0">
                <a:solidFill>
                  <a:srgbClr val="000000"/>
                </a:solidFill>
                <a:latin typeface="Mukta Mahee" panose="020B0604020202020204" charset="0"/>
                <a:cs typeface="Mukta Mahee" panose="020B0604020202020204" charset="0"/>
              </a:rPr>
              <a:t>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b="0" i="0" u="none" strike="noStrike" baseline="0" dirty="0">
              <a:solidFill>
                <a:srgbClr val="000000"/>
              </a:solidFill>
              <a:latin typeface="Mukta Mahee" panose="020B0604020202020204" charset="0"/>
              <a:cs typeface="Mukta Mahe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054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657" y="232080"/>
            <a:ext cx="6175255" cy="731088"/>
          </a:xfrm>
        </p:spPr>
        <p:txBody>
          <a:bodyPr/>
          <a:lstStyle/>
          <a:p>
            <a:r>
              <a:rPr lang="en-US" sz="3000" dirty="0"/>
              <a:t>Data Collection – Web Scraping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850D3E-E1C9-39BC-FE7D-BDEA30DFE32F}"/>
              </a:ext>
            </a:extLst>
          </p:cNvPr>
          <p:cNvSpPr txBox="1"/>
          <p:nvPr/>
        </p:nvSpPr>
        <p:spPr>
          <a:xfrm>
            <a:off x="359654" y="1008318"/>
            <a:ext cx="83476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Web scraping to collect Falcon 9 historical launch records from a Wikipedia page titled List of Falcon 9 and Falcon Heavy launches. </a:t>
            </a:r>
            <a:r>
              <a:rPr lang="en-US" sz="18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Data collection was done using get request to the SpaceX API.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563B882-14EB-7F50-EA52-33FE2887082C}"/>
              </a:ext>
            </a:extLst>
          </p:cNvPr>
          <p:cNvSpPr/>
          <p:nvPr/>
        </p:nvSpPr>
        <p:spPr>
          <a:xfrm>
            <a:off x="359657" y="1931648"/>
            <a:ext cx="5004824" cy="580749"/>
          </a:xfrm>
          <a:prstGeom prst="roundRect">
            <a:avLst/>
          </a:prstGeom>
          <a:solidFill>
            <a:schemeClr val="bg1">
              <a:lumMod val="10000"/>
              <a:lumOff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Mukta Mahee" panose="020B0604020202020204" charset="0"/>
                <a:cs typeface="Mukta Mahee" panose="020B0604020202020204" charset="0"/>
              </a:rPr>
              <a:t>Request the HTML page from the static URL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Mukta Mahee" panose="020B0604020202020204" charset="0"/>
                <a:cs typeface="Mukta Mahee" panose="020B0604020202020204" charset="0"/>
              </a:rPr>
              <a:t>Assign the response to an object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16C1AA-C74F-9DF2-BEDD-DB0BFAA39B4C}"/>
              </a:ext>
            </a:extLst>
          </p:cNvPr>
          <p:cNvSpPr/>
          <p:nvPr/>
        </p:nvSpPr>
        <p:spPr>
          <a:xfrm>
            <a:off x="359654" y="2685413"/>
            <a:ext cx="5004827" cy="580749"/>
          </a:xfrm>
          <a:prstGeom prst="roundRect">
            <a:avLst/>
          </a:prstGeom>
          <a:solidFill>
            <a:schemeClr val="bg1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Mukta Mahee" panose="020B0604020202020204" charset="0"/>
                <a:cs typeface="Mukta Mahee" panose="020B0604020202020204" charset="0"/>
              </a:rPr>
              <a:t>Create a </a:t>
            </a:r>
            <a:r>
              <a:rPr lang="en-US" sz="1500" dirty="0" err="1">
                <a:latin typeface="Mukta Mahee" panose="020B0604020202020204" charset="0"/>
                <a:cs typeface="Mukta Mahee" panose="020B0604020202020204" charset="0"/>
              </a:rPr>
              <a:t>BeatifulSoup</a:t>
            </a:r>
            <a:r>
              <a:rPr lang="en-US" sz="1500" dirty="0">
                <a:latin typeface="Mukta Mahee" panose="020B0604020202020204" charset="0"/>
                <a:cs typeface="Mukta Mahee" panose="020B0604020202020204" charset="0"/>
              </a:rPr>
              <a:t> object from the response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Mukta Mahee" panose="020B0604020202020204" charset="0"/>
                <a:cs typeface="Mukta Mahee" panose="020B0604020202020204" charset="0"/>
              </a:rPr>
              <a:t>Find all tables within the HTML page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801752E-8C64-5EAA-2C55-F31F740CC13A}"/>
              </a:ext>
            </a:extLst>
          </p:cNvPr>
          <p:cNvSpPr/>
          <p:nvPr/>
        </p:nvSpPr>
        <p:spPr>
          <a:xfrm>
            <a:off x="359656" y="3439178"/>
            <a:ext cx="5004825" cy="340333"/>
          </a:xfrm>
          <a:prstGeom prst="roundRect">
            <a:avLst/>
          </a:prstGeom>
          <a:solidFill>
            <a:schemeClr val="bg1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Mukta Mahee" panose="020B0604020202020204" charset="0"/>
                <a:cs typeface="Mukta Mahee" panose="020B0604020202020204" charset="0"/>
              </a:rPr>
              <a:t>Collect all column headers from the table.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D32B15E-81D1-6ED5-0A28-CA230FE111E7}"/>
              </a:ext>
            </a:extLst>
          </p:cNvPr>
          <p:cNvSpPr/>
          <p:nvPr/>
        </p:nvSpPr>
        <p:spPr>
          <a:xfrm>
            <a:off x="359657" y="3952527"/>
            <a:ext cx="5004824" cy="340333"/>
          </a:xfrm>
          <a:prstGeom prst="roundRect">
            <a:avLst/>
          </a:prstGeom>
          <a:solidFill>
            <a:schemeClr val="bg1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Mukta Mahee" panose="020B0604020202020204" charset="0"/>
                <a:cs typeface="Mukta Mahee" panose="020B0604020202020204" charset="0"/>
              </a:rPr>
              <a:t>Use the column names as keys in the dictionary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6E82DBB-AD04-9F43-6EE8-B531E71AC530}"/>
              </a:ext>
            </a:extLst>
          </p:cNvPr>
          <p:cNvSpPr/>
          <p:nvPr/>
        </p:nvSpPr>
        <p:spPr>
          <a:xfrm>
            <a:off x="359657" y="4465876"/>
            <a:ext cx="5004824" cy="580749"/>
          </a:xfrm>
          <a:prstGeom prst="roundRect">
            <a:avLst/>
          </a:prstGeom>
          <a:solidFill>
            <a:schemeClr val="bg1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Mukta Mahee" panose="020B0604020202020204" charset="0"/>
                <a:cs typeface="Mukta Mahee" panose="020B0604020202020204" charset="0"/>
              </a:rPr>
              <a:t>Convert the dictionary to a Pandas DataFrame and export csv file created from DataFrame.</a:t>
            </a:r>
          </a:p>
        </p:txBody>
      </p:sp>
    </p:spTree>
    <p:extLst>
      <p:ext uri="{BB962C8B-B14F-4D97-AF65-F5344CB8AC3E}">
        <p14:creationId xmlns:p14="http://schemas.microsoft.com/office/powerpoint/2010/main" val="676349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657" y="232080"/>
            <a:ext cx="3322327" cy="731088"/>
          </a:xfrm>
        </p:spPr>
        <p:txBody>
          <a:bodyPr/>
          <a:lstStyle/>
          <a:p>
            <a:r>
              <a:rPr lang="en-US" sz="3000" dirty="0"/>
              <a:t>Data Wrangling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C8E07F-ECD6-335B-0CF6-1FA97E97BB06}"/>
              </a:ext>
            </a:extLst>
          </p:cNvPr>
          <p:cNvSpPr txBox="1"/>
          <p:nvPr/>
        </p:nvSpPr>
        <p:spPr>
          <a:xfrm>
            <a:off x="4310743" y="455037"/>
            <a:ext cx="4578103" cy="4688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algn="just">
              <a:lnSpc>
                <a:spcPct val="100000"/>
              </a:lnSpc>
              <a:spcBef>
                <a:spcPts val="14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The SpaceX dataset contains several launch facilities.</a:t>
            </a:r>
          </a:p>
          <a:p>
            <a:pPr marL="285750" lvl="1" indent="-285750" algn="just">
              <a:lnSpc>
                <a:spcPct val="100000"/>
              </a:lnSpc>
              <a:spcBef>
                <a:spcPts val="14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Each launch aims to a dedicated orbit, and some of the common orbit types are shown in the figure below. The orbit type is in the </a:t>
            </a:r>
            <a:r>
              <a:rPr lang="en-US" sz="1800" b="0" i="0" u="none" strike="noStrike" baseline="0" dirty="0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Orbit 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column.</a:t>
            </a:r>
            <a:endParaRPr lang="en-US" sz="1800" dirty="0">
              <a:solidFill>
                <a:schemeClr val="tx1"/>
              </a:solidFill>
              <a:latin typeface="Mukta Mahee Light" panose="020B0604020202020204" charset="0"/>
              <a:cs typeface="Mukta Mahee Light" panose="020B0604020202020204" charset="0"/>
            </a:endParaRPr>
          </a:p>
          <a:p>
            <a:pPr marL="285750" lvl="1" indent="-285750" algn="just">
              <a:lnSpc>
                <a:spcPct val="100000"/>
              </a:lnSpc>
              <a:spcBef>
                <a:spcPts val="14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We performed exploratory data analysis and determined the training labels.</a:t>
            </a:r>
          </a:p>
          <a:p>
            <a:pPr marL="285750" lvl="1" indent="-285750" algn="just">
              <a:lnSpc>
                <a:spcPct val="100000"/>
              </a:lnSpc>
              <a:spcBef>
                <a:spcPts val="14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We calculated the number of launches at each site, and the number and occurrence of each orbits.</a:t>
            </a:r>
          </a:p>
          <a:p>
            <a:pPr marL="285750" lvl="1" indent="-285750" algn="just">
              <a:lnSpc>
                <a:spcPct val="100000"/>
              </a:lnSpc>
              <a:spcBef>
                <a:spcPts val="14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We created landing outcome label from outcome column and exported the result to csv.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3984CD-EAC2-F09B-CE11-1C2BBF7C8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57" y="1581504"/>
            <a:ext cx="3637577" cy="251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862847"/>
      </p:ext>
    </p:extLst>
  </p:cSld>
  <p:clrMapOvr>
    <a:masterClrMapping/>
  </p:clrMapOvr>
</p:sld>
</file>

<file path=ppt/theme/theme1.xml><?xml version="1.0" encoding="utf-8"?>
<a:theme xmlns:a="http://schemas.openxmlformats.org/drawingml/2006/main" name="Types of Inventory Control Pitch Deck by Slidesgo">
  <a:themeElements>
    <a:clrScheme name="Simple Light">
      <a:dk1>
        <a:srgbClr val="FFFFFF"/>
      </a:dk1>
      <a:lt1>
        <a:srgbClr val="181818"/>
      </a:lt1>
      <a:dk2>
        <a:srgbClr val="FF270E"/>
      </a:dk2>
      <a:lt2>
        <a:srgbClr val="210EFB"/>
      </a:lt2>
      <a:accent1>
        <a:srgbClr val="B6B1EE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1489</TotalTime>
  <Words>2944</Words>
  <Application>Microsoft Office PowerPoint</Application>
  <PresentationFormat>On-screen Show (16:9)</PresentationFormat>
  <Paragraphs>268</Paragraphs>
  <Slides>49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Mukta Mahee Light</vt:lpstr>
      <vt:lpstr>Consolas</vt:lpstr>
      <vt:lpstr>Mukta Mahee</vt:lpstr>
      <vt:lpstr>Ubuntu</vt:lpstr>
      <vt:lpstr>Algerian</vt:lpstr>
      <vt:lpstr>Raleway</vt:lpstr>
      <vt:lpstr>Arial</vt:lpstr>
      <vt:lpstr>Wingdings</vt:lpstr>
      <vt:lpstr>Types of Inventory Control Pitch Deck by Slidesgo</vt:lpstr>
      <vt:lpstr>IBM Data Science Capstone Project</vt:lpstr>
      <vt:lpstr>01 Executive Summary 02 Introduction 03 Methodology 04 Results 05 Conclusion 06 Appendix</vt:lpstr>
      <vt:lpstr>Executive Summary</vt:lpstr>
      <vt:lpstr>PowerPoint Presentation</vt:lpstr>
      <vt:lpstr>Methodology Summary</vt:lpstr>
      <vt:lpstr>Data Collection</vt:lpstr>
      <vt:lpstr>Data Collection – SpaceX Rest API</vt:lpstr>
      <vt:lpstr>Data Collection – Web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PowerPoint Presentation</vt:lpstr>
      <vt:lpstr>EDA – With Visualization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EDA – With SQL</vt:lpstr>
      <vt:lpstr>All Launch Site Names</vt:lpstr>
      <vt:lpstr>Launch Site Names Begin with ‘CCA’</vt:lpstr>
      <vt:lpstr>Total Payload Mass</vt:lpstr>
      <vt:lpstr>Average Payload Mass by F9 v1. 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Launch Sites Proximity Analysis – Folium Interactive Map</vt:lpstr>
      <vt:lpstr>Marking All Launch Sites on Map</vt:lpstr>
      <vt:lpstr>Success/Failed Launch on each site</vt:lpstr>
      <vt:lpstr>Launch Site Distance to Proximities</vt:lpstr>
      <vt:lpstr>Interactive Dashboard – Plotly Dash</vt:lpstr>
      <vt:lpstr>Total Success launches by Site</vt:lpstr>
      <vt:lpstr>Launch Site with Highest Launch Success Rate</vt:lpstr>
      <vt:lpstr>Correlation Between Payload and Success</vt:lpstr>
      <vt:lpstr>Predictive Analysis –  Classification</vt:lpstr>
      <vt:lpstr>Classification Accuracy</vt:lpstr>
      <vt:lpstr>Confusion Matrix</vt:lpstr>
      <vt:lpstr>PowerPoint Presentation</vt:lpstr>
      <vt:lpstr>Conclusion</vt:lpstr>
      <vt:lpstr>PowerPoint Presentation</vt:lpstr>
      <vt:lpstr>Data Collection -  SpaceX REST API</vt:lpstr>
      <vt:lpstr>Thank you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Data Science Capstone Project</dc:title>
  <dc:creator>Saud Sayyad</dc:creator>
  <cp:lastModifiedBy>Saud Sayyad</cp:lastModifiedBy>
  <cp:revision>10</cp:revision>
  <dcterms:modified xsi:type="dcterms:W3CDTF">2023-10-26T15:30:16Z</dcterms:modified>
</cp:coreProperties>
</file>